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0.jpg" ContentType="image/jpe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37" r:id="rId3"/>
    <p:sldId id="306" r:id="rId4"/>
    <p:sldId id="338" r:id="rId5"/>
    <p:sldId id="257" r:id="rId6"/>
    <p:sldId id="262" r:id="rId7"/>
    <p:sldId id="263" r:id="rId8"/>
    <p:sldId id="301" r:id="rId9"/>
    <p:sldId id="324" r:id="rId10"/>
    <p:sldId id="261" r:id="rId11"/>
    <p:sldId id="264" r:id="rId12"/>
    <p:sldId id="307" r:id="rId13"/>
    <p:sldId id="308" r:id="rId14"/>
    <p:sldId id="309" r:id="rId15"/>
    <p:sldId id="325" r:id="rId16"/>
    <p:sldId id="321" r:id="rId17"/>
    <p:sldId id="327" r:id="rId18"/>
    <p:sldId id="326" r:id="rId19"/>
    <p:sldId id="328" r:id="rId20"/>
    <p:sldId id="310" r:id="rId21"/>
    <p:sldId id="329" r:id="rId22"/>
    <p:sldId id="331" r:id="rId23"/>
    <p:sldId id="330" r:id="rId24"/>
    <p:sldId id="311" r:id="rId25"/>
    <p:sldId id="333" r:id="rId26"/>
    <p:sldId id="332" r:id="rId27"/>
    <p:sldId id="334" r:id="rId28"/>
    <p:sldId id="335" r:id="rId29"/>
    <p:sldId id="312" r:id="rId30"/>
    <p:sldId id="336" r:id="rId31"/>
    <p:sldId id="339" r:id="rId32"/>
    <p:sldId id="340" r:id="rId33"/>
    <p:sldId id="302" r:id="rId34"/>
    <p:sldId id="313" r:id="rId35"/>
    <p:sldId id="341" r:id="rId36"/>
    <p:sldId id="316" r:id="rId37"/>
    <p:sldId id="314" r:id="rId38"/>
    <p:sldId id="345" r:id="rId39"/>
    <p:sldId id="346" r:id="rId40"/>
    <p:sldId id="298" r:id="rId41"/>
    <p:sldId id="342" r:id="rId42"/>
    <p:sldId id="347" r:id="rId43"/>
    <p:sldId id="348" r:id="rId44"/>
    <p:sldId id="343" r:id="rId45"/>
    <p:sldId id="349" r:id="rId46"/>
    <p:sldId id="275" r:id="rId47"/>
    <p:sldId id="304" r:id="rId48"/>
    <p:sldId id="350" r:id="rId49"/>
    <p:sldId id="318" r:id="rId50"/>
    <p:sldId id="284" r:id="rId51"/>
    <p:sldId id="319" r:id="rId52"/>
    <p:sldId id="352" r:id="rId53"/>
    <p:sldId id="353" r:id="rId54"/>
    <p:sldId id="317" r:id="rId55"/>
    <p:sldId id="344" r:id="rId56"/>
    <p:sldId id="351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90680"/>
  </p:normalViewPr>
  <p:slideViewPr>
    <p:cSldViewPr snapToGrid="0">
      <p:cViewPr varScale="1">
        <p:scale>
          <a:sx n="115" d="100"/>
          <a:sy n="115" d="100"/>
        </p:scale>
        <p:origin x="944" y="208"/>
      </p:cViewPr>
      <p:guideLst/>
    </p:cSldViewPr>
  </p:slideViewPr>
  <p:outlineViewPr>
    <p:cViewPr>
      <p:scale>
        <a:sx n="33" d="100"/>
        <a:sy n="33" d="100"/>
      </p:scale>
      <p:origin x="0" y="-768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11002 0 24575,'-67'39'0,"-1"-1"0,1 0 0,-1 1 0,-11 12 0,1 3 0,-10 7-1205,21-16 1,-7 5 0,-6 2 0,-2 4-1,-1 0 1,1 1 0,4 0 1204,6-2 0,2-1 0,2 2 0,-1 0 0,0 2 0,-3 1 0,-3 3 0,9-8 0,-1 3 0,-3 0 0,-1 2 0,0 1 0,-2 1 0,1 0 0,-1 0 0,2 1 0,0-2-364,0 1 0,0 0 0,0 1 0,1-1 0,0 1 0,-1 0 0,0 0 0,0 2 0,-2 0 0,0 1 364,7-6 0,-2 1 0,0 1 0,-1 1 0,0 0 0,0 1 0,-1-1 0,1 1 0,0 0 0,0 0 0,0 0 0,2-1-126,-6 5 0,1 0 0,-1 1 0,1-1 0,0 1 1,0-1-1,1 0 0,0 1 0,0-1 0,1-1 1,0 0 125,-3 4 0,1-1 0,0 0 0,1-1 0,0 1 0,0-1 0,1 0 0,0 0 0,0 0 0,1-1-196,3-2 0,1 0 1,-1 0-1,1 0 1,1-1-1,-1 0 1,2 0-1,0 0 0,0-1 1,2-1 195,-11 10 0,2 0 0,0 0 0,1-2 0,1 1 0,1-2 0,1 0 0,0-1 33,-1 2 1,1 0 0,1-2-1,1 0 1,0-1 0,1 0-1,1 0-33,-7 7 0,1 1 0,1-2 0,0 1 0,1-1 0,1 0 0,2-4 0,1 0 0,0 0 0,1 0 0,0-1 0,2-1 304,-7 7 0,3-2 1,0 0-1,0 0 0,0 0-304,2-3 0,0 1 0,0 0 0,1-2 0,1-1 631,-8 8 1,1-1-1,1-2 1,1-3-632,8-8 0,0-1 0,1-3 0,1-1 1109,-7 6 1,1-3 0,2-3-1110,7-6 0,1-3 0,0-1 0,-19 18 0,-1-1 0,-2 3 0,-3 3 0,14-15 0,-1 3 0,-3 1 421,8-8 1,-2 1-1,-1 1 1,-1 0-422,-4 4 0,-1 0 0,-1 1 0,0-1 0,0 1 0,-1 0 0,1-1 0,2-1 633,-13 9 1,2-2 0,5-3-634,13-10 0,3-3 0,3-2 744,-7 6 0,6-6-744,-12 12 390,29-23-390,22-21 1809,7-8-1809,7-10 525,0-1-525,0-1 0,0 1 0,0 1 0,0 2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24575,'62'49'0,"1"0"0,-1 0 0,1 0 0,7 3 0,2 0 0,3 2 0,7 5 0,-13-8 0,6 5 0,3 3 0,3 1 0,1 1 0,1 0 0,-2-3-1229,-8-7 0,-1 0 0,1-1 0,0 0 1,1 0-1,1 1 0,2 0 0,1 2 1140,0-1 1,2 2 0,1 0 0,2 1 0,0 0 0,1 0 0,0 1 0,0-1 0,0 0-161,-7-3 0,1-1 0,1 1 0,0 0 0,0-1 0,0 1 0,0 0 0,1 0 0,0 0 0,0 0 249,1 1 0,2-1 0,-1 1 0,1 0 0,0 0 0,0-1 0,0 1 0,0 0 0,0 0 0,0 0 0,0 0 0,0 0 0,0 0 0,1 1 0,-1-1 0,0 0 0,0 0 0,0 0 0,-1-1 0,0 0-101,-4-2 1,0-1-1,-1 0 1,1 0-1,-1-1 1,-1 1-1,1-1 1,0 0 0,-1 0-1,0 0 101,7 5 0,0-1 0,-1 0 0,1 1 0,-1-1 0,0-1 0,-1 1 0,-1-1 0,0 0 0,4 2 0,-1 1 0,0-1 0,0 0 0,-2-1 0,0 0 0,-2-1 0,-2-1-133,0-1 0,0 0 0,-2-1 0,-2 0 1,-1-2-1,-1-1 0,-2-1 133,12 7 0,-3-1 0,-2-2 0,-2-1 0,-2-1 500,5 2 0,-3-2 0,-3-1 0,-2-3-500,3 3 0,-2-2 0,-3-1 1150,-4-2 0,-1-1 0,-2 1-1150,-4 0 0,-1-1 0,1 2 0,2 3 0,1 1 0,1 3 1405,8 7 1,0 4-1,3 2-1405,-9-8 0,1 2 0,1 1 0,1 1 239,4 3 1,0 0-1,1 1 1,-1-1-240,0 0 0,-1 0 0,0 0 0,-3-3 0,14 10 0,-3-2 0,-5-5 286,-14-13 1,-4-3-1,-4-4-286,5 4 0,-7-6 339,10 7-339,-33-25 1342,22 25-1342,-5-3 0,7 8 0,-1-2 0,5 5 0,2 2 80,8 8 1,2 4 0,0-1-81,0 0 0,-1 0 0,-1-2 0,-8-8 0,-1-2 0,-4-3 0,7 5 0,-6-5 0,17 14 0,-37-35 0,-16-18 0,-8-6 0,6 10 1643,13 20-1643,25 41 0,-18-28 0,2 2 0,2 3 0,0-1 0,-4-5 0,-2-3 0,10 13 0,-10-17 0,-18-21 0,8 6 0,22 23 0,-9-12 0,4 4 0,9 9 0,2 0 0,0 1 0,-1-4 0,24 22 0,-23-25 0,-24-25 0,-13-12 0,-7-5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A2B6B-7D3A-6641-A157-90BD4D9F6777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F8540-B0AC-4B43-838F-69D68A871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79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Time &amp; Material —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подход, при котором заказчик оплачивает не фиксированную стоимость услуг, а часы работы занятых на проекте специалистов.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8540-B0AC-4B43-838F-69D68A871B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876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35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8540-B0AC-4B43-838F-69D68A871B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476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8540-B0AC-4B43-838F-69D68A871B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71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8540-B0AC-4B43-838F-69D68A871B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6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8540-B0AC-4B43-838F-69D68A871B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4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8540-B0AC-4B43-838F-69D68A871B2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0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150B4-58B5-FECD-B856-A2B756171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DCB454-E26B-D853-C2FF-AC25610E2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95D4B8-22E3-9774-BB83-F71AE839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15AFA2-AFF7-4FA5-5D1B-73C0D060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8494D8-D8AF-1804-3782-C2CE865A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3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C2A71-B266-E380-476D-405D119E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32D494-6AE4-B0B3-4CF2-DEB780B24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C81C62-0D33-CE72-FE0A-AA928A29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3DF849-5BB3-1913-FD38-C3D851E1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F416BC-4596-718E-CBB3-5FC9BDD3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32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3DFEDF-CBE8-0E3C-BC63-F99FAB4B7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4972AE-3F15-17DA-6274-B5D0A381C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7500F-919F-5A9A-F5C6-EB578CE4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D71F6-7B38-C198-DDD0-9E073657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A9B807-1580-4212-7171-02EA4567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2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D0FB9-5CF3-1B0C-698A-AD61301D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D22B20-9E3D-F2CA-E835-CB8838745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792F6F-A173-254B-6FB0-9AEDF15F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0ACFE4-B951-E874-92AF-00C399AB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907B7A-8CDA-8404-0155-D8EC7DA9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5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F082B-3075-0A6F-1170-9B151C7F4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B26A6-EEDC-FF23-49A0-092316819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327654-3956-E545-B4A7-2CC4B3A1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CE8AE-7D17-90D7-2B2C-F4FF2C5E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33C18-F178-34A7-682A-14A94CE8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75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42ACA9-7F74-3686-A7AB-C1F023A0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74B55-C149-DE9C-825C-3C2A3DF46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1437C2-1340-4A35-97A7-6F39CDC39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126AFC-95B6-8527-F9DE-E712D6E86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3D4A89-EB39-CDD2-5AF4-4BCB51239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77E86-F33D-577F-B186-BC3B062B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44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26859-DEA8-B262-E022-B04B85C9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96F706-60E6-10B4-AD98-11B3D934F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09BD35-1201-E8C7-D8FA-6B311A42E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51C70C8-BCC4-1E6A-06CF-813C435A9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6793801-1765-9D88-1477-58744F785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E84902A-9D52-F71C-B67B-EA89BEF2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FC7F26-22F9-7C8A-4E42-D9EEDEF1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30C6F52-E438-0FF6-D939-C8AEBA34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1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B8BC9-1578-F784-089C-DB164B3D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2E07B11-0390-DCF3-1AB6-C5B763C0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936AE2-51F4-48F2-DF3F-54FF08065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7BEBC5-ABFB-FD9F-0405-26BD43B8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32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579D867-A978-9644-92D9-FF1A6249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545933-A4E8-4A48-3837-268224DC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6ABAFF-5ECB-2850-B6CF-2EF4743D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52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47AFF-A6D5-609C-DDFA-94A9CD977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9B5CDD-4CE6-D460-4BB0-B023D8E8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375051-835B-9962-5E3D-3EF0B7205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1C5BA7-5D4D-7934-D2F7-385C176A1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1A43C6-AAF7-D897-4070-03062CB5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C03244-0A7C-A86F-94B7-08AFB5BB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17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E88E5-A82E-91A8-46B6-9CFDE73A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E6BE95-88A4-B503-AA06-A0E13A20C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A89552-E32A-1FC6-F898-0FDBD589A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E97EAC-CCFC-E46A-135D-13857A56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049CDF-AD05-2718-3E85-586BCA66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EF6A39-BE57-9852-6E4B-B1ADE93A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6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E2E99-36C9-BCB9-678D-05316042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C0B8DE-913F-E08A-0C83-6974FE3D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2E3E1F-6F19-F146-510E-436D06452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1BD98-63B1-8F4C-A7D1-0E873349FF6D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AB29C5-8391-594D-2132-E2FD6B0AD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578B1C-5147-C5C5-4B23-C348A0BAD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56F9D-4727-FD4A-A4EE-878472FA47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18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6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KISS_(%D0%BF%D1%80%D0%B8%D0%BD%D1%86%D0%B8%D0%BF)" TargetMode="External"/><Relationship Id="rId2" Type="http://schemas.openxmlformats.org/officeDocument/2006/relationships/hyperlink" Target="https://ru.wikipedia.org/wiki/Don%E2%80%99t_repeat_yoursel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YAGNI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18F45-1A9A-6DF6-131C-AA8235243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826" y="1968009"/>
            <a:ext cx="8680174" cy="2387600"/>
          </a:xfrm>
        </p:spPr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Экстремальное </a:t>
            </a:r>
            <a:r>
              <a:rPr lang="ru-RU" dirty="0">
                <a:solidFill>
                  <a:srgbClr val="C00000"/>
                </a:solidFill>
              </a:rPr>
              <a:t>программирование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DC983-FAB1-FCF7-8A86-2064A08F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787912-E9BC-0C37-5338-B3FE4A69FB35}"/>
              </a:ext>
            </a:extLst>
          </p:cNvPr>
          <p:cNvSpPr txBox="1"/>
          <p:nvPr/>
        </p:nvSpPr>
        <p:spPr>
          <a:xfrm>
            <a:off x="8070573" y="311459"/>
            <a:ext cx="361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75FFEDA-7CDB-92C0-8B73-FC08F4B442AB}"/>
              </a:ext>
            </a:extLst>
          </p:cNvPr>
          <p:cNvSpPr txBox="1">
            <a:spLocks/>
          </p:cNvSpPr>
          <p:nvPr/>
        </p:nvSpPr>
        <p:spPr>
          <a:xfrm>
            <a:off x="1987826" y="4574174"/>
            <a:ext cx="855215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Полезные практики для программистов от Кента Бека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C7C6FFBD-BFD6-843D-D977-EBBA6CEB422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656522"/>
            <a:ext cx="1761251" cy="39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0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1360064" cy="1077308"/>
          </a:xfrm>
        </p:spPr>
        <p:txBody>
          <a:bodyPr>
            <a:noAutofit/>
          </a:bodyPr>
          <a:lstStyle/>
          <a:p>
            <a:r>
              <a:rPr lang="en" dirty="0"/>
              <a:t>Agile-</a:t>
            </a:r>
            <a:r>
              <a:rPr lang="ru-RU" dirty="0"/>
              <a:t>манифест разработки ПО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1442435"/>
            <a:ext cx="10846368" cy="505044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В 2001 году 17 человек собрались на горнолыжном курорте в США). То, что родилось в ходе этой встречи, назвали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Agile Manifesto.</a:t>
            </a:r>
            <a:br>
              <a:rPr lang="ru-RU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ar-SA" dirty="0">
                <a:solidFill>
                  <a:schemeClr val="accent5">
                    <a:lumMod val="50000"/>
                  </a:schemeClr>
                </a:solidFill>
              </a:rPr>
              <a:t>XP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SCRUM, DSDM, Adaptive Software Development, Crystal, Feature-Driven Development, Pragmatic Programming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и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другие тяжеловесы мира разработки софта.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Люди и взаимодействие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процессов и инструментов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Работающий продукт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исчерпывающей документации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Сотрудничество с заказчиком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согласования условий контракта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Готовность к изменениям</a:t>
            </a:r>
            <a:r>
              <a:rPr lang="ru-RU" dirty="0"/>
              <a:t> 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следования первоначальному плану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То есть, не отрицая важности того, что справа, мы всё-таки больше ценим то, что слева.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en-US" dirty="0"/>
              <a:t>Agile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5"/>
            <a:ext cx="11206716" cy="578601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pPr>
              <a:lnSpc>
                <a:spcPct val="100000"/>
              </a:lnSpc>
            </a:pPr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pPr>
              <a:lnSpc>
                <a:spcPct val="100000"/>
              </a:lnSpc>
            </a:pPr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pPr>
              <a:lnSpc>
                <a:spcPct val="100000"/>
              </a:lnSpc>
            </a:pPr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</a:t>
            </a:r>
            <a:r>
              <a:rPr lang="ru-RU" b="1" dirty="0"/>
              <a:t>устойчивый процесс разработки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pPr>
              <a:lnSpc>
                <a:spcPct val="100000"/>
              </a:lnSpc>
            </a:pPr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A1DC2-ED51-453C-33CB-5704B279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560" y="365125"/>
            <a:ext cx="1208682" cy="1325563"/>
          </a:xfrm>
        </p:spPr>
        <p:txBody>
          <a:bodyPr>
            <a:noAutofit/>
          </a:bodyPr>
          <a:lstStyle/>
          <a:p>
            <a:r>
              <a:rPr lang="en-US" sz="12000" dirty="0">
                <a:solidFill>
                  <a:schemeClr val="accent1">
                    <a:lumMod val="75000"/>
                  </a:schemeClr>
                </a:solidFill>
                <a:latin typeface="Trebuchet MS" panose="020B0703020202090204" pitchFamily="34" charset="0"/>
              </a:rPr>
              <a:t>’’</a:t>
            </a:r>
            <a:endParaRPr lang="ru-RU" sz="12000" dirty="0">
              <a:solidFill>
                <a:schemeClr val="accent1">
                  <a:lumMod val="7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371880-9CDD-592F-3DD9-CCDF9FA0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558" y="1371601"/>
            <a:ext cx="8016241" cy="4805362"/>
          </a:xfrm>
        </p:spPr>
        <p:txBody>
          <a:bodyPr/>
          <a:lstStyle/>
          <a:p>
            <a:pPr marL="12700" marR="5080">
              <a:lnSpc>
                <a:spcPct val="111200"/>
              </a:lnSpc>
              <a:spcBef>
                <a:spcPts val="90"/>
              </a:spcBef>
            </a:pPr>
            <a:r>
              <a:rPr lang="en" dirty="0"/>
              <a:t>XP is a lightweight methodology for small-to-medium-sized teams</a:t>
            </a:r>
            <a:r>
              <a:rPr lang="ru-RU" dirty="0"/>
              <a:t>, </a:t>
            </a:r>
            <a:r>
              <a:rPr lang="en" dirty="0"/>
              <a:t>developing software in the face of vague or rapidly changing</a:t>
            </a:r>
            <a:r>
              <a:rPr lang="ru-RU" dirty="0"/>
              <a:t> </a:t>
            </a:r>
            <a:r>
              <a:rPr lang="en" dirty="0"/>
              <a:t>requirements.</a:t>
            </a:r>
            <a:endParaRPr lang="ru-RU" dirty="0"/>
          </a:p>
          <a:p>
            <a:pPr marL="12700" marR="5080">
              <a:lnSpc>
                <a:spcPct val="111200"/>
              </a:lnSpc>
              <a:spcBef>
                <a:spcPts val="90"/>
              </a:spcBef>
            </a:pPr>
            <a:endParaRPr lang="ru-RU" dirty="0"/>
          </a:p>
          <a:p>
            <a:pPr marL="12700" marR="5080">
              <a:lnSpc>
                <a:spcPct val="111200"/>
              </a:lnSpc>
              <a:spcBef>
                <a:spcPts val="90"/>
              </a:spcBef>
            </a:pPr>
            <a:r>
              <a:rPr lang="ru-RU" dirty="0"/>
              <a:t>X</a:t>
            </a:r>
            <a:r>
              <a:rPr lang="en-US" dirty="0"/>
              <a:t>P — </a:t>
            </a:r>
            <a:r>
              <a:rPr lang="ru-RU" dirty="0"/>
              <a:t>это простая методология для небольших и среднего размера команд, разрабатывающих ПО в условиях быстро меняющихся требований.</a:t>
            </a:r>
            <a:endParaRPr lang="en" dirty="0"/>
          </a:p>
          <a:p>
            <a:endParaRPr lang="ru-RU" dirty="0"/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C76965D1-F4CA-082A-FE2E-22870D7A14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3040380" cy="68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9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1C6CFF9-CBD4-E0F4-E71B-13C5D7484DC9}"/>
              </a:ext>
            </a:extLst>
          </p:cNvPr>
          <p:cNvSpPr txBox="1"/>
          <p:nvPr/>
        </p:nvSpPr>
        <p:spPr>
          <a:xfrm>
            <a:off x="8259864" y="689410"/>
            <a:ext cx="297243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ПРАКТИКИ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8BF08490-CE09-6CEA-148A-3AD9E365F47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7543800" cy="6858778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B7753149-6697-544D-3F75-16DD4501AE8F}"/>
              </a:ext>
            </a:extLst>
          </p:cNvPr>
          <p:cNvSpPr txBox="1"/>
          <p:nvPr/>
        </p:nvSpPr>
        <p:spPr>
          <a:xfrm>
            <a:off x="8259864" y="3039110"/>
            <a:ext cx="328041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ПРИНЦИПЫ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E80B05F-0557-5923-9033-9A0930FB64F4}"/>
              </a:ext>
            </a:extLst>
          </p:cNvPr>
          <p:cNvSpPr txBox="1"/>
          <p:nvPr/>
        </p:nvSpPr>
        <p:spPr>
          <a:xfrm>
            <a:off x="8259864" y="5388810"/>
            <a:ext cx="301752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dirty="0"/>
              <a:t>ЦЕННОСТИ</a:t>
            </a:r>
            <a:endParaRPr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966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EB30D-2905-3326-021B-F38EEAF6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44" y="258707"/>
            <a:ext cx="6648487" cy="764503"/>
          </a:xfrm>
        </p:spPr>
        <p:txBody>
          <a:bodyPr>
            <a:normAutofit/>
          </a:bodyPr>
          <a:lstStyle/>
          <a:p>
            <a:r>
              <a:rPr lang="ru-RU" dirty="0"/>
              <a:t>Ценности X</a:t>
            </a:r>
            <a:r>
              <a:rPr lang="en-US" dirty="0"/>
              <a:t>P</a:t>
            </a:r>
            <a:r>
              <a:rPr lang="ru-RU" dirty="0"/>
              <a:t>: общение</a:t>
            </a:r>
          </a:p>
        </p:txBody>
      </p:sp>
      <p:sp>
        <p:nvSpPr>
          <p:cNvPr id="52" name="Объект 2">
            <a:extLst>
              <a:ext uri="{FF2B5EF4-FFF2-40B4-BE49-F238E27FC236}">
                <a16:creationId xmlns:a16="http://schemas.microsoft.com/office/drawing/2014/main" id="{4A56515A-6D98-4230-EB27-92685EADA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490" y="1168400"/>
            <a:ext cx="7587558" cy="551281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Большая часть </a:t>
            </a:r>
            <a:r>
              <a:rPr lang="ru-RU" b="1" dirty="0"/>
              <a:t>проблем</a:t>
            </a:r>
            <a:r>
              <a:rPr lang="ru-RU" dirty="0"/>
              <a:t> и </a:t>
            </a:r>
            <a:r>
              <a:rPr lang="ru-RU" b="1" dirty="0"/>
              <a:t>ошибок</a:t>
            </a:r>
            <a:r>
              <a:rPr lang="ru-RU" dirty="0"/>
              <a:t> всегда связана с </a:t>
            </a:r>
            <a:r>
              <a:rPr lang="ru-RU" b="1" dirty="0"/>
              <a:t>недостатком общения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Необходимо максимально </a:t>
            </a:r>
            <a:r>
              <a:rPr lang="ru-RU" b="1" dirty="0"/>
              <a:t>увеличить общение</a:t>
            </a:r>
            <a:r>
              <a:rPr lang="en-US" b="1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между членами </a:t>
            </a:r>
            <a:r>
              <a:rPr lang="ru-RU" b="1" dirty="0"/>
              <a:t>команды</a:t>
            </a:r>
            <a:r>
              <a:rPr lang="ru-RU" dirty="0"/>
              <a:t> программистов, а также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между программистами и </a:t>
            </a:r>
            <a:r>
              <a:rPr lang="ru-RU" b="1" dirty="0"/>
              <a:t>заказчиками</a:t>
            </a:r>
            <a:r>
              <a:rPr lang="ru-RU" dirty="0"/>
              <a:t>.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Самым эффективным является </a:t>
            </a:r>
            <a:r>
              <a:rPr lang="ru-RU" b="1" dirty="0"/>
              <a:t>прямое общение</a:t>
            </a:r>
            <a:r>
              <a:rPr lang="ru-RU" dirty="0"/>
              <a:t> между людьми. Нельзя также забывать и о другом виде общения — между артефактами и людьми, которые их читают. Все </a:t>
            </a:r>
            <a:r>
              <a:rPr lang="ru-RU" b="1" dirty="0"/>
              <a:t>артефакты</a:t>
            </a:r>
            <a:r>
              <a:rPr lang="ru-RU" dirty="0"/>
              <a:t> должны нести </a:t>
            </a:r>
            <a:r>
              <a:rPr lang="ru-RU" b="1" dirty="0"/>
              <a:t>адекватную</a:t>
            </a:r>
            <a:r>
              <a:rPr lang="ru-RU" dirty="0"/>
              <a:t>, </a:t>
            </a:r>
            <a:r>
              <a:rPr lang="ru-RU" b="1" dirty="0"/>
              <a:t>неустаревшую</a:t>
            </a:r>
            <a:r>
              <a:rPr lang="ru-RU" dirty="0"/>
              <a:t> </a:t>
            </a:r>
            <a:r>
              <a:rPr lang="ru-RU" b="1" dirty="0"/>
              <a:t>информацию</a:t>
            </a:r>
            <a:r>
              <a:rPr lang="ru-RU" dirty="0"/>
              <a:t>.</a:t>
            </a:r>
            <a:br>
              <a:rPr lang="en-US" dirty="0"/>
            </a:br>
            <a:r>
              <a:rPr lang="ru-RU" dirty="0"/>
              <a:t>Кроме того, их должно быть удобно читать.</a:t>
            </a:r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b="1" dirty="0"/>
              <a:t>Кратко</a:t>
            </a:r>
            <a:r>
              <a:rPr lang="ru-RU" dirty="0"/>
              <a:t>: ценим общение внутри команды и самой команды с внешним миром (заказчиком и т.п.)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Agile: </a:t>
            </a:r>
            <a:r>
              <a:rPr lang="ru-RU" b="0" dirty="0"/>
              <a:t>Люди и взаимодействие важнее процессов и инструментов</a:t>
            </a:r>
            <a:r>
              <a:rPr lang="en-US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/>
              <a:t>Предпочитаем прямое / быстрое общение (не только через тикет-систему, документации, таски и т.п.)</a:t>
            </a:r>
            <a:endParaRPr lang="en-US" b="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374234C-3E84-4171-231B-19D15ED32760}"/>
              </a:ext>
            </a:extLst>
          </p:cNvPr>
          <p:cNvGrpSpPr/>
          <p:nvPr/>
        </p:nvGrpSpPr>
        <p:grpSpPr>
          <a:xfrm>
            <a:off x="622705" y="991672"/>
            <a:ext cx="2913086" cy="3271234"/>
            <a:chOff x="43153" y="1618275"/>
            <a:chExt cx="3733404" cy="4192405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F076C88-7BEF-B1D5-6163-186871A4B408}"/>
                </a:ext>
              </a:extLst>
            </p:cNvPr>
            <p:cNvGrpSpPr/>
            <p:nvPr/>
          </p:nvGrpSpPr>
          <p:grpSpPr>
            <a:xfrm>
              <a:off x="1234512" y="3049812"/>
              <a:ext cx="1294208" cy="1294208"/>
              <a:chOff x="6484983" y="2480288"/>
              <a:chExt cx="2094135" cy="2094135"/>
            </a:xfrm>
          </p:grpSpPr>
          <p:pic>
            <p:nvPicPr>
              <p:cNvPr id="82" name="object 2">
                <a:extLst>
                  <a:ext uri="{FF2B5EF4-FFF2-40B4-BE49-F238E27FC236}">
                    <a16:creationId xmlns:a16="http://schemas.microsoft.com/office/drawing/2014/main" id="{9274ABB6-F14F-B208-DCDB-FC6A5111C74E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4983" y="2480288"/>
                <a:ext cx="2094135" cy="2094135"/>
              </a:xfrm>
              <a:prstGeom prst="rect">
                <a:avLst/>
              </a:prstGeom>
            </p:spPr>
          </p:pic>
          <p:sp>
            <p:nvSpPr>
              <p:cNvPr id="83" name="object 3">
                <a:extLst>
                  <a:ext uri="{FF2B5EF4-FFF2-40B4-BE49-F238E27FC236}">
                    <a16:creationId xmlns:a16="http://schemas.microsoft.com/office/drawing/2014/main" id="{7E64BA4E-5CC7-DC20-901F-41054D4F92C4}"/>
                  </a:ext>
                </a:extLst>
              </p:cNvPr>
              <p:cNvSpPr txBox="1"/>
              <p:nvPr/>
            </p:nvSpPr>
            <p:spPr>
              <a:xfrm>
                <a:off x="6506931" y="3194184"/>
                <a:ext cx="1989862" cy="605002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14"/>
                  </a:spcBef>
                </a:pPr>
                <a:r>
                  <a:rPr dirty="0"/>
                  <a:t>Ценности</a:t>
                </a:r>
                <a:endParaRPr sz="2000" dirty="0"/>
              </a:p>
            </p:txBody>
          </p:sp>
        </p:grpSp>
        <p:grpSp>
          <p:nvGrpSpPr>
            <p:cNvPr id="21" name="object 4">
              <a:extLst>
                <a:ext uri="{FF2B5EF4-FFF2-40B4-BE49-F238E27FC236}">
                  <a16:creationId xmlns:a16="http://schemas.microsoft.com/office/drawing/2014/main" id="{BBFEC661-7D77-6734-A208-C4CD37B509B7}"/>
                </a:ext>
              </a:extLst>
            </p:cNvPr>
            <p:cNvGrpSpPr/>
            <p:nvPr/>
          </p:nvGrpSpPr>
          <p:grpSpPr>
            <a:xfrm>
              <a:off x="1611581" y="2703350"/>
              <a:ext cx="540070" cy="354474"/>
              <a:chOff x="9549447" y="3476333"/>
              <a:chExt cx="1005205" cy="659765"/>
            </a:xfrm>
          </p:grpSpPr>
          <p:pic>
            <p:nvPicPr>
              <p:cNvPr id="80" name="object 5">
                <a:extLst>
                  <a:ext uri="{FF2B5EF4-FFF2-40B4-BE49-F238E27FC236}">
                    <a16:creationId xmlns:a16="http://schemas.microsoft.com/office/drawing/2014/main" id="{DB04EB4C-533D-34C8-AF32-0D6D0204EB82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49447" y="3476333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81" name="object 6">
                <a:extLst>
                  <a:ext uri="{FF2B5EF4-FFF2-40B4-BE49-F238E27FC236}">
                    <a16:creationId xmlns:a16="http://schemas.microsoft.com/office/drawing/2014/main" id="{5A5341BB-7B59-9C8C-D7EF-72EC99CF4F8F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1331" y="3497275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716D3A34-209F-151B-C0F2-2D607785CD3E}"/>
                </a:ext>
              </a:extLst>
            </p:cNvPr>
            <p:cNvGrpSpPr/>
            <p:nvPr/>
          </p:nvGrpSpPr>
          <p:grpSpPr>
            <a:xfrm>
              <a:off x="1328092" y="1618275"/>
              <a:ext cx="1194884" cy="1067282"/>
              <a:chOff x="7095356" y="-1079907"/>
              <a:chExt cx="2338311" cy="2048931"/>
            </a:xfrm>
          </p:grpSpPr>
          <p:pic>
            <p:nvPicPr>
              <p:cNvPr id="78" name="object 7">
                <a:extLst>
                  <a:ext uri="{FF2B5EF4-FFF2-40B4-BE49-F238E27FC236}">
                    <a16:creationId xmlns:a16="http://schemas.microsoft.com/office/drawing/2014/main" id="{365EBDD7-DAED-4317-FBBE-0A10F8A2991D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5356" y="-1079907"/>
                <a:ext cx="2249662" cy="2048931"/>
              </a:xfrm>
              <a:prstGeom prst="rect">
                <a:avLst/>
              </a:prstGeom>
            </p:spPr>
          </p:pic>
          <p:sp>
            <p:nvSpPr>
              <p:cNvPr id="79" name="object 8">
                <a:extLst>
                  <a:ext uri="{FF2B5EF4-FFF2-40B4-BE49-F238E27FC236}">
                    <a16:creationId xmlns:a16="http://schemas.microsoft.com/office/drawing/2014/main" id="{83FEBAE2-607F-1C19-5A4A-2935E5242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628" y="-455247"/>
                <a:ext cx="2293039" cy="646810"/>
              </a:xfrm>
              <a:prstGeom prst="rect">
                <a:avLst/>
              </a:prstGeom>
            </p:spPr>
            <p:txBody>
              <a:bodyPr vert="horz" wrap="square" lIns="0" tIns="1651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b="1" dirty="0">
                    <a:latin typeface="+mn-lt"/>
                  </a:rPr>
                  <a:t>Общение</a:t>
                </a:r>
                <a:endParaRPr lang="ru-RU" sz="1600" b="1" dirty="0">
                  <a:latin typeface="+mn-lt"/>
                  <a:cs typeface="Helvetica-Light"/>
                </a:endParaRPr>
              </a:p>
            </p:txBody>
          </p:sp>
        </p:grp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F680BED8-6F4B-BBDD-967A-2B727E3242CF}"/>
                </a:ext>
              </a:extLst>
            </p:cNvPr>
            <p:cNvGrpSpPr/>
            <p:nvPr/>
          </p:nvGrpSpPr>
          <p:grpSpPr>
            <a:xfrm rot="21188899">
              <a:off x="2295883" y="2964383"/>
              <a:ext cx="373222" cy="461038"/>
              <a:chOff x="9782690" y="2543313"/>
              <a:chExt cx="712020" cy="879554"/>
            </a:xfrm>
          </p:grpSpPr>
          <p:pic>
            <p:nvPicPr>
              <p:cNvPr id="76" name="object 10">
                <a:extLst>
                  <a:ext uri="{FF2B5EF4-FFF2-40B4-BE49-F238E27FC236}">
                    <a16:creationId xmlns:a16="http://schemas.microsoft.com/office/drawing/2014/main" id="{DD59B072-469C-3683-03CA-EE9CAF0BD693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2543313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77" name="object 11">
                <a:extLst>
                  <a:ext uri="{FF2B5EF4-FFF2-40B4-BE49-F238E27FC236}">
                    <a16:creationId xmlns:a16="http://schemas.microsoft.com/office/drawing/2014/main" id="{B861FCED-5EB5-6E3F-3064-439DA94F862E}"/>
                  </a:ext>
                </a:extLst>
              </p:cNvPr>
              <p:cNvPicPr/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2562762"/>
                <a:ext cx="632598" cy="792877"/>
              </a:xfrm>
              <a:prstGeom prst="rect">
                <a:avLst/>
              </a:prstGeom>
            </p:spPr>
          </p:pic>
        </p:grp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CA9630C6-DBE6-3B30-75ED-61DB0F08E70A}"/>
                </a:ext>
              </a:extLst>
            </p:cNvPr>
            <p:cNvGrpSpPr/>
            <p:nvPr/>
          </p:nvGrpSpPr>
          <p:grpSpPr>
            <a:xfrm>
              <a:off x="2586597" y="2265886"/>
              <a:ext cx="1149584" cy="1099762"/>
              <a:chOff x="10442259" y="616670"/>
              <a:chExt cx="2249758" cy="2249661"/>
            </a:xfrm>
          </p:grpSpPr>
          <p:pic>
            <p:nvPicPr>
              <p:cNvPr id="74" name="object 12">
                <a:extLst>
                  <a:ext uri="{FF2B5EF4-FFF2-40B4-BE49-F238E27FC236}">
                    <a16:creationId xmlns:a16="http://schemas.microsoft.com/office/drawing/2014/main" id="{8C62E451-3820-B637-F108-BFA96D66C634}"/>
                  </a:ext>
                </a:extLst>
              </p:cNvPr>
              <p:cNvPicPr/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61667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75" name="object 13">
                <a:extLst>
                  <a:ext uri="{FF2B5EF4-FFF2-40B4-BE49-F238E27FC236}">
                    <a16:creationId xmlns:a16="http://schemas.microsoft.com/office/drawing/2014/main" id="{34AE400E-1B84-EBF5-15FD-CA68CC5A3F0D}"/>
                  </a:ext>
                </a:extLst>
              </p:cNvPr>
              <p:cNvSpPr txBox="1"/>
              <p:nvPr/>
            </p:nvSpPr>
            <p:spPr>
              <a:xfrm>
                <a:off x="10442259" y="1413310"/>
                <a:ext cx="2249658" cy="689203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600" dirty="0"/>
                  <a:t>Простота</a:t>
                </a:r>
                <a:endParaRPr sz="20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8772B22A-4F3E-02C8-7DC7-29464C2F31A6}"/>
                </a:ext>
              </a:extLst>
            </p:cNvPr>
            <p:cNvGrpSpPr/>
            <p:nvPr/>
          </p:nvGrpSpPr>
          <p:grpSpPr>
            <a:xfrm rot="384411">
              <a:off x="2321368" y="3901937"/>
              <a:ext cx="373222" cy="461038"/>
              <a:chOff x="9782690" y="4407131"/>
              <a:chExt cx="712020" cy="879554"/>
            </a:xfrm>
          </p:grpSpPr>
          <p:pic>
            <p:nvPicPr>
              <p:cNvPr id="72" name="object 15">
                <a:extLst>
                  <a:ext uri="{FF2B5EF4-FFF2-40B4-BE49-F238E27FC236}">
                    <a16:creationId xmlns:a16="http://schemas.microsoft.com/office/drawing/2014/main" id="{C964A0FB-FF8B-FEE1-F91C-B77D8CF3F3E8}"/>
                  </a:ext>
                </a:extLst>
              </p:cNvPr>
              <p:cNvPicPr/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73" name="object 16">
                <a:extLst>
                  <a:ext uri="{FF2B5EF4-FFF2-40B4-BE49-F238E27FC236}">
                    <a16:creationId xmlns:a16="http://schemas.microsoft.com/office/drawing/2014/main" id="{B56C46AA-ACCE-8D2B-DD63-A191EE619995}"/>
                  </a:ext>
                </a:extLst>
              </p:cNvPr>
              <p:cNvPicPr/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4432476"/>
                <a:ext cx="632599" cy="792878"/>
              </a:xfrm>
              <a:prstGeom prst="rect">
                <a:avLst/>
              </a:prstGeom>
            </p:spPr>
          </p:pic>
        </p:grp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37012C22-4BCB-77B3-E919-DD96B8462DEA}"/>
                </a:ext>
              </a:extLst>
            </p:cNvPr>
            <p:cNvGrpSpPr/>
            <p:nvPr/>
          </p:nvGrpSpPr>
          <p:grpSpPr>
            <a:xfrm>
              <a:off x="2586171" y="3949628"/>
              <a:ext cx="1190386" cy="1148998"/>
              <a:chOff x="10442356" y="4396660"/>
              <a:chExt cx="2249661" cy="2249661"/>
            </a:xfrm>
          </p:grpSpPr>
          <p:pic>
            <p:nvPicPr>
              <p:cNvPr id="70" name="object 17">
                <a:extLst>
                  <a:ext uri="{FF2B5EF4-FFF2-40B4-BE49-F238E27FC236}">
                    <a16:creationId xmlns:a16="http://schemas.microsoft.com/office/drawing/2014/main" id="{EB71CF17-BFA2-BED1-22E5-ED2E0C6125D2}"/>
                  </a:ext>
                </a:extLst>
              </p:cNvPr>
              <p:cNvPicPr/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439666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71" name="object 18">
                <a:extLst>
                  <a:ext uri="{FF2B5EF4-FFF2-40B4-BE49-F238E27FC236}">
                    <a16:creationId xmlns:a16="http://schemas.microsoft.com/office/drawing/2014/main" id="{51155376-EE5A-5EB4-436A-51AB8E85DE43}"/>
                  </a:ext>
                </a:extLst>
              </p:cNvPr>
              <p:cNvSpPr txBox="1"/>
              <p:nvPr/>
            </p:nvSpPr>
            <p:spPr>
              <a:xfrm>
                <a:off x="10527847" y="4903753"/>
                <a:ext cx="2113000" cy="1283141"/>
              </a:xfrm>
              <a:prstGeom prst="rect">
                <a:avLst/>
              </a:prstGeom>
            </p:spPr>
            <p:txBody>
              <a:bodyPr vert="horz" wrap="square" lIns="0" tIns="132715" rIns="0" bIns="0" rtlCol="0">
                <a:spAutoFit/>
              </a:bodyPr>
              <a:lstStyle/>
              <a:p>
                <a:pPr marR="5080" algn="ctr">
                  <a:lnSpc>
                    <a:spcPct val="75400"/>
                  </a:lnSpc>
                </a:pPr>
                <a:r>
                  <a:rPr lang="ru-RU" sz="1600" dirty="0"/>
                  <a:t>Обратная</a:t>
                </a:r>
                <a:br>
                  <a:rPr lang="ru-RU" sz="1600" dirty="0"/>
                </a:br>
                <a:r>
                  <a:rPr lang="ru-RU" sz="1600" dirty="0"/>
                  <a:t>связь</a:t>
                </a:r>
              </a:p>
            </p:txBody>
          </p:sp>
        </p:grp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4037E306-ED66-F16B-029F-16E0F9A049A9}"/>
                </a:ext>
              </a:extLst>
            </p:cNvPr>
            <p:cNvGrpSpPr/>
            <p:nvPr/>
          </p:nvGrpSpPr>
          <p:grpSpPr>
            <a:xfrm>
              <a:off x="1641366" y="4342295"/>
              <a:ext cx="494872" cy="324760"/>
              <a:chOff x="8086407" y="5454220"/>
              <a:chExt cx="1005204" cy="659665"/>
            </a:xfrm>
          </p:grpSpPr>
          <p:pic>
            <p:nvPicPr>
              <p:cNvPr id="68" name="object 20">
                <a:extLst>
                  <a:ext uri="{FF2B5EF4-FFF2-40B4-BE49-F238E27FC236}">
                    <a16:creationId xmlns:a16="http://schemas.microsoft.com/office/drawing/2014/main" id="{C16E6EA9-9C56-49F4-F028-A9A11CBF55E8}"/>
                  </a:ext>
                </a:extLst>
              </p:cNvPr>
              <p:cNvPicPr/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86407" y="5454220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69" name="object 21">
                <a:extLst>
                  <a:ext uri="{FF2B5EF4-FFF2-40B4-BE49-F238E27FC236}">
                    <a16:creationId xmlns:a16="http://schemas.microsoft.com/office/drawing/2014/main" id="{283D3A71-9E2A-D453-A89A-D2DA8EB6FDA2}"/>
                  </a:ext>
                </a:extLst>
              </p:cNvPr>
              <p:cNvPicPr/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28290" y="5475162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D890C34B-B905-84C0-7085-B8C56B4F099A}"/>
                </a:ext>
              </a:extLst>
            </p:cNvPr>
            <p:cNvGrpSpPr/>
            <p:nvPr/>
          </p:nvGrpSpPr>
          <p:grpSpPr>
            <a:xfrm>
              <a:off x="1308280" y="4661682"/>
              <a:ext cx="1161042" cy="1148998"/>
              <a:chOff x="7185911" y="6291891"/>
              <a:chExt cx="2258087" cy="2249661"/>
            </a:xfrm>
          </p:grpSpPr>
          <p:pic>
            <p:nvPicPr>
              <p:cNvPr id="66" name="object 22">
                <a:extLst>
                  <a:ext uri="{FF2B5EF4-FFF2-40B4-BE49-F238E27FC236}">
                    <a16:creationId xmlns:a16="http://schemas.microsoft.com/office/drawing/2014/main" id="{B01FE5B9-65CA-5C9E-BDD3-BFF067C3A9BD}"/>
                  </a:ext>
                </a:extLst>
              </p:cNvPr>
              <p:cNvPicPr/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85911" y="629189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67" name="object 23">
                <a:extLst>
                  <a:ext uri="{FF2B5EF4-FFF2-40B4-BE49-F238E27FC236}">
                    <a16:creationId xmlns:a16="http://schemas.microsoft.com/office/drawing/2014/main" id="{16EC3550-54EC-54FC-B0E6-51E81E6EB5C2}"/>
                  </a:ext>
                </a:extLst>
              </p:cNvPr>
              <p:cNvSpPr txBox="1"/>
              <p:nvPr/>
            </p:nvSpPr>
            <p:spPr>
              <a:xfrm>
                <a:off x="7203182" y="7058155"/>
                <a:ext cx="2240816" cy="65967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/>
                  <a:t>Смелость</a:t>
                </a:r>
                <a:endParaRPr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DDC11817-07D7-51A4-7C09-8CAC552CC3B2}"/>
                </a:ext>
              </a:extLst>
            </p:cNvPr>
            <p:cNvGrpSpPr/>
            <p:nvPr/>
          </p:nvGrpSpPr>
          <p:grpSpPr>
            <a:xfrm rot="21367978">
              <a:off x="1045070" y="3905651"/>
              <a:ext cx="378884" cy="468034"/>
              <a:chOff x="6683308" y="4407131"/>
              <a:chExt cx="712020" cy="879554"/>
            </a:xfrm>
          </p:grpSpPr>
          <p:pic>
            <p:nvPicPr>
              <p:cNvPr id="64" name="object 25">
                <a:extLst>
                  <a:ext uri="{FF2B5EF4-FFF2-40B4-BE49-F238E27FC236}">
                    <a16:creationId xmlns:a16="http://schemas.microsoft.com/office/drawing/2014/main" id="{99D48DE3-3453-EF1A-13EB-89E113DDEDBE}"/>
                  </a:ext>
                </a:extLst>
              </p:cNvPr>
              <p:cNvPicPr/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65" name="object 26">
                <a:extLst>
                  <a:ext uri="{FF2B5EF4-FFF2-40B4-BE49-F238E27FC236}">
                    <a16:creationId xmlns:a16="http://schemas.microsoft.com/office/drawing/2014/main" id="{6C474704-2C6F-00D2-50D8-C92E5F48ED1E}"/>
                  </a:ext>
                </a:extLst>
              </p:cNvPr>
              <p:cNvPicPr/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2153" y="4432475"/>
                <a:ext cx="632604" cy="792877"/>
              </a:xfrm>
              <a:prstGeom prst="rect">
                <a:avLst/>
              </a:prstGeom>
            </p:spPr>
          </p:pic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949DDF49-B22B-2618-F331-1804E060F2F0}"/>
                </a:ext>
              </a:extLst>
            </p:cNvPr>
            <p:cNvGrpSpPr/>
            <p:nvPr/>
          </p:nvGrpSpPr>
          <p:grpSpPr>
            <a:xfrm>
              <a:off x="43153" y="4048449"/>
              <a:ext cx="1172378" cy="1150540"/>
              <a:chOff x="3918995" y="4407131"/>
              <a:chExt cx="2258087" cy="2249661"/>
            </a:xfrm>
          </p:grpSpPr>
          <p:pic>
            <p:nvPicPr>
              <p:cNvPr id="62" name="object 27">
                <a:extLst>
                  <a:ext uri="{FF2B5EF4-FFF2-40B4-BE49-F238E27FC236}">
                    <a16:creationId xmlns:a16="http://schemas.microsoft.com/office/drawing/2014/main" id="{CE5B3A02-D3FB-7DE9-1646-49A78FA0CC15}"/>
                  </a:ext>
                </a:extLst>
              </p:cNvPr>
              <p:cNvPicPr/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18995" y="440713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63" name="object 28">
                <a:extLst>
                  <a:ext uri="{FF2B5EF4-FFF2-40B4-BE49-F238E27FC236}">
                    <a16:creationId xmlns:a16="http://schemas.microsoft.com/office/drawing/2014/main" id="{76C27475-8327-8D42-2457-0D3F302B5FAD}"/>
                  </a:ext>
                </a:extLst>
              </p:cNvPr>
              <p:cNvSpPr txBox="1"/>
              <p:nvPr/>
            </p:nvSpPr>
            <p:spPr>
              <a:xfrm>
                <a:off x="3985569" y="5189409"/>
                <a:ext cx="2105497" cy="581661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400" dirty="0"/>
                  <a:t>Уважение</a:t>
                </a:r>
                <a:endParaRPr sz="31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291F1F21-290E-29B5-5752-CBBDB7AB47DD}"/>
                </a:ext>
              </a:extLst>
            </p:cNvPr>
            <p:cNvGrpSpPr/>
            <p:nvPr/>
          </p:nvGrpSpPr>
          <p:grpSpPr>
            <a:xfrm rot="326389">
              <a:off x="1069212" y="3030878"/>
              <a:ext cx="373222" cy="461038"/>
              <a:chOff x="6683308" y="2543313"/>
              <a:chExt cx="712020" cy="879554"/>
            </a:xfrm>
          </p:grpSpPr>
          <p:pic>
            <p:nvPicPr>
              <p:cNvPr id="60" name="object 30">
                <a:extLst>
                  <a:ext uri="{FF2B5EF4-FFF2-40B4-BE49-F238E27FC236}">
                    <a16:creationId xmlns:a16="http://schemas.microsoft.com/office/drawing/2014/main" id="{E126E0AB-8368-F4D5-9735-0CB95FEEA120}"/>
                  </a:ext>
                </a:extLst>
              </p:cNvPr>
              <p:cNvPicPr/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2543313"/>
                <a:ext cx="712020" cy="879554"/>
              </a:xfrm>
              <a:prstGeom prst="rect">
                <a:avLst/>
              </a:prstGeom>
            </p:spPr>
          </p:pic>
          <p:sp>
            <p:nvSpPr>
              <p:cNvPr id="61" name="object 31">
                <a:extLst>
                  <a:ext uri="{FF2B5EF4-FFF2-40B4-BE49-F238E27FC236}">
                    <a16:creationId xmlns:a16="http://schemas.microsoft.com/office/drawing/2014/main" id="{5DF0D959-A29B-3FE6-1766-CCA4A7F70E91}"/>
                  </a:ext>
                </a:extLst>
              </p:cNvPr>
              <p:cNvSpPr/>
              <p:nvPr/>
            </p:nvSpPr>
            <p:spPr>
              <a:xfrm>
                <a:off x="6722153" y="2562762"/>
                <a:ext cx="633095" cy="79311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793114">
                    <a:moveTo>
                      <a:pt x="476520" y="0"/>
                    </a:moveTo>
                    <a:lnTo>
                      <a:pt x="0" y="253465"/>
                    </a:lnTo>
                    <a:lnTo>
                      <a:pt x="18752" y="792877"/>
                    </a:lnTo>
                    <a:lnTo>
                      <a:pt x="110306" y="634302"/>
                    </a:lnTo>
                    <a:lnTo>
                      <a:pt x="357943" y="777274"/>
                    </a:lnTo>
                    <a:lnTo>
                      <a:pt x="632603" y="301547"/>
                    </a:lnTo>
                    <a:lnTo>
                      <a:pt x="384967" y="158575"/>
                    </a:lnTo>
                    <a:lnTo>
                      <a:pt x="476520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49A4B751-0DAA-EF00-F661-FE70B267A210}"/>
                </a:ext>
              </a:extLst>
            </p:cNvPr>
            <p:cNvGrpSpPr/>
            <p:nvPr/>
          </p:nvGrpSpPr>
          <p:grpSpPr>
            <a:xfrm>
              <a:off x="43153" y="2224404"/>
              <a:ext cx="1149584" cy="1150540"/>
              <a:chOff x="3781835" y="970040"/>
              <a:chExt cx="2284811" cy="2276285"/>
            </a:xfrm>
          </p:grpSpPr>
          <p:pic>
            <p:nvPicPr>
              <p:cNvPr id="58" name="object 32">
                <a:extLst>
                  <a:ext uri="{FF2B5EF4-FFF2-40B4-BE49-F238E27FC236}">
                    <a16:creationId xmlns:a16="http://schemas.microsoft.com/office/drawing/2014/main" id="{33E67917-2AF1-D8CE-B84A-02E2F9210FFA}"/>
                  </a:ext>
                </a:extLst>
              </p:cNvPr>
              <p:cNvPicPr/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81835" y="970040"/>
                <a:ext cx="2284811" cy="2276285"/>
              </a:xfrm>
              <a:prstGeom prst="rect">
                <a:avLst/>
              </a:prstGeom>
            </p:spPr>
          </p:pic>
          <p:sp>
            <p:nvSpPr>
              <p:cNvPr id="59" name="object 33">
                <a:extLst>
                  <a:ext uri="{FF2B5EF4-FFF2-40B4-BE49-F238E27FC236}">
                    <a16:creationId xmlns:a16="http://schemas.microsoft.com/office/drawing/2014/main" id="{EF9EBFA2-8793-8F12-C09A-B9E7C1E17FC9}"/>
                  </a:ext>
                </a:extLst>
              </p:cNvPr>
              <p:cNvSpPr txBox="1"/>
              <p:nvPr/>
            </p:nvSpPr>
            <p:spPr>
              <a:xfrm>
                <a:off x="3962069" y="1704558"/>
                <a:ext cx="1931503" cy="744622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dirty="0"/>
                  <a:t>Другие</a:t>
                </a:r>
                <a:endParaRPr sz="2400" dirty="0">
                  <a:latin typeface="Helvetica-Light"/>
                  <a:cs typeface="Helvetica-Light"/>
                </a:endParaRPr>
              </a:p>
            </p:txBody>
          </p:sp>
        </p:grpSp>
      </p:grp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D156A687-D84B-80A2-3F35-BBDC64A3D0D4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80" y="4536631"/>
            <a:ext cx="3639766" cy="218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49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64272-A098-2D67-18FA-A8B5A043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1" y="172458"/>
            <a:ext cx="10515600" cy="798318"/>
          </a:xfrm>
        </p:spPr>
        <p:txBody>
          <a:bodyPr/>
          <a:lstStyle/>
          <a:p>
            <a:r>
              <a:rPr lang="ru-RU" dirty="0"/>
              <a:t>Ценности X</a:t>
            </a:r>
            <a:r>
              <a:rPr lang="en-US" dirty="0"/>
              <a:t>P</a:t>
            </a:r>
            <a:r>
              <a:rPr lang="ru-RU" dirty="0"/>
              <a:t>: простота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3FA5C6-7A83-65A0-8E84-F8372CB35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976" y="1086170"/>
            <a:ext cx="8308103" cy="577183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«Останавливайся на </a:t>
            </a:r>
            <a:r>
              <a:rPr lang="ru-RU" sz="2800" b="1" dirty="0"/>
              <a:t>самом простом решении</a:t>
            </a:r>
            <a:r>
              <a:rPr lang="ru-RU" sz="2800" dirty="0"/>
              <a:t>, которое позволяет выполнить задачу».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800" b="1" dirty="0"/>
              <a:t>Чем проще</a:t>
            </a:r>
            <a:r>
              <a:rPr lang="ru-RU" sz="2800" dirty="0"/>
              <a:t> решение, </a:t>
            </a:r>
            <a:r>
              <a:rPr lang="ru-RU" sz="2800" b="1" dirty="0"/>
              <a:t>тем больше</a:t>
            </a:r>
            <a:r>
              <a:rPr lang="ru-RU" sz="2800" dirty="0"/>
              <a:t> за ним стоит </a:t>
            </a:r>
            <a:r>
              <a:rPr lang="ru-RU" sz="2800" b="1" dirty="0"/>
              <a:t>опыта</a:t>
            </a:r>
            <a:r>
              <a:rPr lang="ru-RU" sz="2800" dirty="0"/>
              <a:t>, </a:t>
            </a:r>
            <a:r>
              <a:rPr lang="ru-RU" sz="2800" b="1" dirty="0"/>
              <a:t>идей</a:t>
            </a:r>
            <a:r>
              <a:rPr lang="ru-RU" sz="2800" dirty="0"/>
              <a:t> и тяжелого </a:t>
            </a:r>
            <a:r>
              <a:rPr lang="ru-RU" sz="2800" b="1" dirty="0"/>
              <a:t>труда</a:t>
            </a:r>
            <a:r>
              <a:rPr lang="ru-RU" sz="2800" dirty="0"/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800" dirty="0"/>
              <a:t>Такие решения требуют общения, для них требуется </a:t>
            </a:r>
            <a:r>
              <a:rPr lang="ru-RU" sz="2800" b="1" dirty="0"/>
              <a:t>гораздо меньше кода</a:t>
            </a:r>
            <a:r>
              <a:rPr lang="ru-RU" sz="2800" dirty="0"/>
              <a:t>, они </a:t>
            </a:r>
            <a:r>
              <a:rPr lang="ru-RU" sz="2800" b="1" dirty="0"/>
              <a:t>улучшают качество</a:t>
            </a:r>
            <a:r>
              <a:rPr lang="ru-RU" sz="2800" dirty="0"/>
              <a:t> ПО.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800" b="1" dirty="0"/>
              <a:t>Не стоит</a:t>
            </a:r>
            <a:r>
              <a:rPr lang="ru-RU" sz="2800" dirty="0"/>
              <a:t> заранее </a:t>
            </a:r>
            <a:r>
              <a:rPr lang="ru-RU" sz="2800" b="1" dirty="0"/>
              <a:t>планировать повторное использование</a:t>
            </a:r>
            <a:r>
              <a:rPr lang="ru-RU" sz="2800" dirty="0"/>
              <a:t> одного и того же решения.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800" b="1" dirty="0"/>
              <a:t>Чем проще</a:t>
            </a:r>
            <a:r>
              <a:rPr lang="ru-RU" sz="2800" dirty="0"/>
              <a:t> система — </a:t>
            </a:r>
            <a:r>
              <a:rPr lang="ru-RU" sz="2800" b="1" dirty="0"/>
              <a:t>тем легче добавлят</a:t>
            </a:r>
            <a:r>
              <a:rPr lang="ru-RU" sz="2800" dirty="0"/>
              <a:t>ь в нее </a:t>
            </a:r>
            <a:r>
              <a:rPr lang="ru-RU" sz="2800" b="1" dirty="0"/>
              <a:t>функциональность</a:t>
            </a:r>
            <a:r>
              <a:rPr lang="ru-RU" sz="2800" dirty="0"/>
              <a:t> по мере необходимости.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800" dirty="0"/>
              <a:t>Делать </a:t>
            </a:r>
            <a:r>
              <a:rPr lang="ru-RU" sz="2800" b="1" dirty="0"/>
              <a:t>только то, что нужно сейчас</a:t>
            </a:r>
            <a:r>
              <a:rPr lang="ru-RU" sz="2800" dirty="0"/>
              <a:t>, не пытаясь угадать будущую функциональность 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800" b="1" dirty="0"/>
              <a:t>Простой дизайн</a:t>
            </a:r>
            <a:r>
              <a:rPr lang="ru-RU" sz="2800" dirty="0"/>
              <a:t> и </a:t>
            </a:r>
            <a:r>
              <a:rPr lang="ru-RU" sz="2800" b="1" dirty="0"/>
              <a:t>непрерывный рефакторинг</a:t>
            </a:r>
            <a:r>
              <a:rPr lang="ru-RU" sz="2800" dirty="0"/>
              <a:t> дают синергетический эффект — когда </a:t>
            </a:r>
            <a:r>
              <a:rPr lang="ru-RU" sz="2800" b="1" dirty="0"/>
              <a:t>код простой</a:t>
            </a:r>
            <a:r>
              <a:rPr lang="ru-RU" sz="2800" dirty="0"/>
              <a:t>, его </a:t>
            </a:r>
            <a:r>
              <a:rPr lang="ru-RU" sz="2800" b="1" dirty="0"/>
              <a:t>легко дорабатывать</a:t>
            </a:r>
            <a:r>
              <a:rPr lang="ru-RU" sz="2800" dirty="0"/>
              <a:t>.</a:t>
            </a:r>
          </a:p>
          <a:p>
            <a:pPr marL="0" indent="0">
              <a:buNone/>
            </a:pPr>
            <a:r>
              <a:rPr lang="ru-RU" b="1" dirty="0"/>
              <a:t>Кратко</a:t>
            </a:r>
            <a:r>
              <a:rPr lang="ru-RU" dirty="0"/>
              <a:t>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dirty="0"/>
              <a:t>Waterfall: </a:t>
            </a:r>
            <a:r>
              <a:rPr lang="ru-RU" dirty="0"/>
              <a:t>мы </a:t>
            </a:r>
            <a:r>
              <a:rPr lang="ru-RU" u="sng" dirty="0"/>
              <a:t>сразу пытаемся продумать всё наперёд</a:t>
            </a:r>
            <a:r>
              <a:rPr lang="ru-RU" dirty="0"/>
              <a:t> со всей сложностью, учитывающее все будущие потребности.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dirty="0"/>
              <a:t>Agile: </a:t>
            </a:r>
            <a:r>
              <a:rPr lang="ru-RU" dirty="0"/>
              <a:t>давайте мы </a:t>
            </a:r>
            <a:r>
              <a:rPr lang="ru-RU" u="sng" dirty="0"/>
              <a:t>вначале сделаем простое решение</a:t>
            </a:r>
            <a:r>
              <a:rPr lang="ru-RU" dirty="0"/>
              <a:t>, а потом уже при необходимости будем усложнять.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Простота в коде, в тестах, в документации и т.п.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2800" dirty="0"/>
          </a:p>
          <a:p>
            <a:pPr>
              <a:lnSpc>
                <a:spcPct val="120000"/>
              </a:lnSpc>
            </a:pP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E76E45C-B1F6-EC2E-AD0A-29132B8BD3AD}"/>
              </a:ext>
            </a:extLst>
          </p:cNvPr>
          <p:cNvGrpSpPr/>
          <p:nvPr/>
        </p:nvGrpSpPr>
        <p:grpSpPr>
          <a:xfrm>
            <a:off x="291921" y="1173528"/>
            <a:ext cx="2913086" cy="3271234"/>
            <a:chOff x="43153" y="1618275"/>
            <a:chExt cx="3733404" cy="41924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562372AA-4DAD-5BA0-D4F5-7FD8781716A0}"/>
                </a:ext>
              </a:extLst>
            </p:cNvPr>
            <p:cNvGrpSpPr/>
            <p:nvPr/>
          </p:nvGrpSpPr>
          <p:grpSpPr>
            <a:xfrm>
              <a:off x="1234512" y="3049812"/>
              <a:ext cx="1294208" cy="1294208"/>
              <a:chOff x="6484983" y="2480288"/>
              <a:chExt cx="2094135" cy="2094135"/>
            </a:xfrm>
          </p:grpSpPr>
          <p:pic>
            <p:nvPicPr>
              <p:cNvPr id="42" name="object 2">
                <a:extLst>
                  <a:ext uri="{FF2B5EF4-FFF2-40B4-BE49-F238E27FC236}">
                    <a16:creationId xmlns:a16="http://schemas.microsoft.com/office/drawing/2014/main" id="{391FECEF-79C3-0456-01C9-1CD488C772C9}"/>
                  </a:ext>
                </a:extLst>
              </p:cNvPr>
              <p:cNvPicPr/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4983" y="2480288"/>
                <a:ext cx="2094135" cy="2094135"/>
              </a:xfrm>
              <a:prstGeom prst="rect">
                <a:avLst/>
              </a:prstGeom>
            </p:spPr>
          </p:pic>
          <p:sp>
            <p:nvSpPr>
              <p:cNvPr id="43" name="object 3">
                <a:extLst>
                  <a:ext uri="{FF2B5EF4-FFF2-40B4-BE49-F238E27FC236}">
                    <a16:creationId xmlns:a16="http://schemas.microsoft.com/office/drawing/2014/main" id="{B9FD1288-AEBF-B44F-D1D6-82CF689B6CD4}"/>
                  </a:ext>
                </a:extLst>
              </p:cNvPr>
              <p:cNvSpPr txBox="1"/>
              <p:nvPr/>
            </p:nvSpPr>
            <p:spPr>
              <a:xfrm>
                <a:off x="6506931" y="3194184"/>
                <a:ext cx="1989862" cy="605002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14"/>
                  </a:spcBef>
                </a:pPr>
                <a:r>
                  <a:rPr dirty="0"/>
                  <a:t>Ценности</a:t>
                </a:r>
                <a:endParaRPr sz="2000" dirty="0"/>
              </a:p>
            </p:txBody>
          </p:sp>
        </p:grpSp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ABD4D4-A38F-1700-BD32-B51779C483C1}"/>
                </a:ext>
              </a:extLst>
            </p:cNvPr>
            <p:cNvGrpSpPr/>
            <p:nvPr/>
          </p:nvGrpSpPr>
          <p:grpSpPr>
            <a:xfrm>
              <a:off x="1611581" y="2703350"/>
              <a:ext cx="540070" cy="354474"/>
              <a:chOff x="9549447" y="3476333"/>
              <a:chExt cx="1005205" cy="659765"/>
            </a:xfrm>
          </p:grpSpPr>
          <p:pic>
            <p:nvPicPr>
              <p:cNvPr id="40" name="object 5">
                <a:extLst>
                  <a:ext uri="{FF2B5EF4-FFF2-40B4-BE49-F238E27FC236}">
                    <a16:creationId xmlns:a16="http://schemas.microsoft.com/office/drawing/2014/main" id="{ECD3DBD0-912C-19E6-0CCA-DCF119DCBFCC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49447" y="3476333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3CD1149C-FAA7-34E5-46B8-1C747A2CC216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1331" y="3497275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F053ECEA-7C4F-F234-2204-8B518D628372}"/>
                </a:ext>
              </a:extLst>
            </p:cNvPr>
            <p:cNvGrpSpPr/>
            <p:nvPr/>
          </p:nvGrpSpPr>
          <p:grpSpPr>
            <a:xfrm>
              <a:off x="1328092" y="1618275"/>
              <a:ext cx="1149584" cy="1067282"/>
              <a:chOff x="7095356" y="-1079907"/>
              <a:chExt cx="2249662" cy="2048931"/>
            </a:xfrm>
          </p:grpSpPr>
          <p:pic>
            <p:nvPicPr>
              <p:cNvPr id="38" name="object 7">
                <a:extLst>
                  <a:ext uri="{FF2B5EF4-FFF2-40B4-BE49-F238E27FC236}">
                    <a16:creationId xmlns:a16="http://schemas.microsoft.com/office/drawing/2014/main" id="{C127ADAD-2615-A25F-C196-D9FCA7CB67D3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5356" y="-1079907"/>
                <a:ext cx="2249662" cy="2048931"/>
              </a:xfrm>
              <a:prstGeom prst="rect">
                <a:avLst/>
              </a:prstGeom>
            </p:spPr>
          </p:pic>
          <p:sp>
            <p:nvSpPr>
              <p:cNvPr id="39" name="object 8">
                <a:extLst>
                  <a:ext uri="{FF2B5EF4-FFF2-40B4-BE49-F238E27FC236}">
                    <a16:creationId xmlns:a16="http://schemas.microsoft.com/office/drawing/2014/main" id="{B35550A7-DD9A-2F51-0146-61DE6B55BC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2582" y="-455247"/>
                <a:ext cx="2114182" cy="646810"/>
              </a:xfrm>
              <a:prstGeom prst="rect">
                <a:avLst/>
              </a:prstGeom>
            </p:spPr>
            <p:txBody>
              <a:bodyPr vert="horz" wrap="square" lIns="0" tIns="1651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>
                    <a:latin typeface="+mn-lt"/>
                  </a:rPr>
                  <a:t>Общение</a:t>
                </a:r>
                <a:endParaRPr lang="ru-RU" sz="1600" dirty="0">
                  <a:latin typeface="+mn-lt"/>
                  <a:cs typeface="Helvetica-Light"/>
                </a:endParaRPr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6A2087FC-34B2-5870-4E2F-0D8549AF6CE8}"/>
                </a:ext>
              </a:extLst>
            </p:cNvPr>
            <p:cNvGrpSpPr/>
            <p:nvPr/>
          </p:nvGrpSpPr>
          <p:grpSpPr>
            <a:xfrm rot="21188899">
              <a:off x="2295883" y="2964383"/>
              <a:ext cx="373222" cy="461038"/>
              <a:chOff x="9782690" y="2543313"/>
              <a:chExt cx="712020" cy="879554"/>
            </a:xfrm>
          </p:grpSpPr>
          <p:pic>
            <p:nvPicPr>
              <p:cNvPr id="36" name="object 10">
                <a:extLst>
                  <a:ext uri="{FF2B5EF4-FFF2-40B4-BE49-F238E27FC236}">
                    <a16:creationId xmlns:a16="http://schemas.microsoft.com/office/drawing/2014/main" id="{A0BEB0D6-5FC7-E5C6-2719-8E6F8885A931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2543313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7" name="object 11">
                <a:extLst>
                  <a:ext uri="{FF2B5EF4-FFF2-40B4-BE49-F238E27FC236}">
                    <a16:creationId xmlns:a16="http://schemas.microsoft.com/office/drawing/2014/main" id="{1D251260-3A30-4281-BF55-EBFD60DC1816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2562762"/>
                <a:ext cx="632598" cy="792877"/>
              </a:xfrm>
              <a:prstGeom prst="rect">
                <a:avLst/>
              </a:prstGeom>
            </p:spPr>
          </p:pic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8DBEF7E5-B3D5-319A-E88D-CF623451E255}"/>
                </a:ext>
              </a:extLst>
            </p:cNvPr>
            <p:cNvGrpSpPr/>
            <p:nvPr/>
          </p:nvGrpSpPr>
          <p:grpSpPr>
            <a:xfrm>
              <a:off x="2586597" y="2265886"/>
              <a:ext cx="1149584" cy="1099762"/>
              <a:chOff x="10442259" y="616670"/>
              <a:chExt cx="2249758" cy="2249661"/>
            </a:xfrm>
          </p:grpSpPr>
          <p:pic>
            <p:nvPicPr>
              <p:cNvPr id="34" name="object 12">
                <a:extLst>
                  <a:ext uri="{FF2B5EF4-FFF2-40B4-BE49-F238E27FC236}">
                    <a16:creationId xmlns:a16="http://schemas.microsoft.com/office/drawing/2014/main" id="{4F854E79-0C28-E175-54E6-F895C064CE1C}"/>
                  </a:ext>
                </a:extLst>
              </p:cNvPr>
              <p:cNvPicPr/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61667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5" name="object 13">
                <a:extLst>
                  <a:ext uri="{FF2B5EF4-FFF2-40B4-BE49-F238E27FC236}">
                    <a16:creationId xmlns:a16="http://schemas.microsoft.com/office/drawing/2014/main" id="{A4C494B9-6DC8-ACB1-A367-BB85468299FB}"/>
                  </a:ext>
                </a:extLst>
              </p:cNvPr>
              <p:cNvSpPr txBox="1"/>
              <p:nvPr/>
            </p:nvSpPr>
            <p:spPr>
              <a:xfrm>
                <a:off x="10442259" y="1413310"/>
                <a:ext cx="2249658" cy="689203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600" b="1" dirty="0"/>
                  <a:t>Простота</a:t>
                </a:r>
                <a:endParaRPr sz="2000" b="1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9AA13FBD-F38D-C194-F0F2-3A2E2759CA72}"/>
                </a:ext>
              </a:extLst>
            </p:cNvPr>
            <p:cNvGrpSpPr/>
            <p:nvPr/>
          </p:nvGrpSpPr>
          <p:grpSpPr>
            <a:xfrm rot="384411">
              <a:off x="2321368" y="3901937"/>
              <a:ext cx="373222" cy="461038"/>
              <a:chOff x="9782690" y="4407131"/>
              <a:chExt cx="712020" cy="879554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74DFAC4-D64B-D546-E15C-26D9B7AF60B4}"/>
                  </a:ext>
                </a:extLst>
              </p:cNvPr>
              <p:cNvPicPr/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3" name="object 16">
                <a:extLst>
                  <a:ext uri="{FF2B5EF4-FFF2-40B4-BE49-F238E27FC236}">
                    <a16:creationId xmlns:a16="http://schemas.microsoft.com/office/drawing/2014/main" id="{0C19A5B9-8586-E803-9201-48E7D92BBC5B}"/>
                  </a:ext>
                </a:extLst>
              </p:cNvPr>
              <p:cNvPicPr/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4432476"/>
                <a:ext cx="632599" cy="792878"/>
              </a:xfrm>
              <a:prstGeom prst="rect">
                <a:avLst/>
              </a:prstGeom>
            </p:spPr>
          </p:pic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550FD46F-FB5B-F729-35E0-7D8112913BB4}"/>
                </a:ext>
              </a:extLst>
            </p:cNvPr>
            <p:cNvGrpSpPr/>
            <p:nvPr/>
          </p:nvGrpSpPr>
          <p:grpSpPr>
            <a:xfrm>
              <a:off x="2586171" y="3949628"/>
              <a:ext cx="1190386" cy="1148998"/>
              <a:chOff x="10442356" y="4396660"/>
              <a:chExt cx="2249661" cy="2249661"/>
            </a:xfrm>
          </p:grpSpPr>
          <p:pic>
            <p:nvPicPr>
              <p:cNvPr id="30" name="object 17">
                <a:extLst>
                  <a:ext uri="{FF2B5EF4-FFF2-40B4-BE49-F238E27FC236}">
                    <a16:creationId xmlns:a16="http://schemas.microsoft.com/office/drawing/2014/main" id="{67A3F8CD-A145-B9E6-D735-C9FAC163FB60}"/>
                  </a:ext>
                </a:extLst>
              </p:cNvPr>
              <p:cNvPicPr/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439666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1" name="object 18">
                <a:extLst>
                  <a:ext uri="{FF2B5EF4-FFF2-40B4-BE49-F238E27FC236}">
                    <a16:creationId xmlns:a16="http://schemas.microsoft.com/office/drawing/2014/main" id="{8B4DFD76-0F68-92E8-E6EE-883762719443}"/>
                  </a:ext>
                </a:extLst>
              </p:cNvPr>
              <p:cNvSpPr txBox="1"/>
              <p:nvPr/>
            </p:nvSpPr>
            <p:spPr>
              <a:xfrm>
                <a:off x="10527847" y="4903753"/>
                <a:ext cx="2113000" cy="1283141"/>
              </a:xfrm>
              <a:prstGeom prst="rect">
                <a:avLst/>
              </a:prstGeom>
            </p:spPr>
            <p:txBody>
              <a:bodyPr vert="horz" wrap="square" lIns="0" tIns="132715" rIns="0" bIns="0" rtlCol="0">
                <a:spAutoFit/>
              </a:bodyPr>
              <a:lstStyle/>
              <a:p>
                <a:pPr marR="5080" algn="ctr">
                  <a:lnSpc>
                    <a:spcPct val="75400"/>
                  </a:lnSpc>
                </a:pPr>
                <a:r>
                  <a:rPr lang="ru-RU" sz="1600" dirty="0"/>
                  <a:t>Обратная</a:t>
                </a:r>
                <a:br>
                  <a:rPr lang="ru-RU" sz="1600" dirty="0"/>
                </a:br>
                <a:r>
                  <a:rPr lang="ru-RU" sz="1600" dirty="0"/>
                  <a:t>связь</a:t>
                </a:r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0565406D-B7BE-E86B-8D72-8A35265739B2}"/>
                </a:ext>
              </a:extLst>
            </p:cNvPr>
            <p:cNvGrpSpPr/>
            <p:nvPr/>
          </p:nvGrpSpPr>
          <p:grpSpPr>
            <a:xfrm>
              <a:off x="1641366" y="4342295"/>
              <a:ext cx="494872" cy="324760"/>
              <a:chOff x="8086407" y="5454220"/>
              <a:chExt cx="1005204" cy="659665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03441B57-1CF3-A606-21E0-4DD4AF0C8191}"/>
                  </a:ext>
                </a:extLst>
              </p:cNvPr>
              <p:cNvPicPr/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86407" y="5454220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29" name="object 21">
                <a:extLst>
                  <a:ext uri="{FF2B5EF4-FFF2-40B4-BE49-F238E27FC236}">
                    <a16:creationId xmlns:a16="http://schemas.microsoft.com/office/drawing/2014/main" id="{C3D0F666-2470-9398-C2EC-56F7ADD7EC12}"/>
                  </a:ext>
                </a:extLst>
              </p:cNvPr>
              <p:cNvPicPr/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28290" y="5475162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6B54DF57-8630-5ED0-47EF-93AF15543AC7}"/>
                </a:ext>
              </a:extLst>
            </p:cNvPr>
            <p:cNvGrpSpPr/>
            <p:nvPr/>
          </p:nvGrpSpPr>
          <p:grpSpPr>
            <a:xfrm>
              <a:off x="1308280" y="4661682"/>
              <a:ext cx="1161042" cy="1148998"/>
              <a:chOff x="7185911" y="6291891"/>
              <a:chExt cx="2258087" cy="2249661"/>
            </a:xfrm>
          </p:grpSpPr>
          <p:pic>
            <p:nvPicPr>
              <p:cNvPr id="26" name="object 22">
                <a:extLst>
                  <a:ext uri="{FF2B5EF4-FFF2-40B4-BE49-F238E27FC236}">
                    <a16:creationId xmlns:a16="http://schemas.microsoft.com/office/drawing/2014/main" id="{7C9CF008-7125-2D97-12C6-007D0A90DB98}"/>
                  </a:ext>
                </a:extLst>
              </p:cNvPr>
              <p:cNvPicPr/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85911" y="629189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7" name="object 23">
                <a:extLst>
                  <a:ext uri="{FF2B5EF4-FFF2-40B4-BE49-F238E27FC236}">
                    <a16:creationId xmlns:a16="http://schemas.microsoft.com/office/drawing/2014/main" id="{5DD25ADB-B148-2719-5514-7E62D1446E90}"/>
                  </a:ext>
                </a:extLst>
              </p:cNvPr>
              <p:cNvSpPr txBox="1"/>
              <p:nvPr/>
            </p:nvSpPr>
            <p:spPr>
              <a:xfrm>
                <a:off x="7203182" y="7058155"/>
                <a:ext cx="2240816" cy="65967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/>
                  <a:t>Смелость</a:t>
                </a:r>
                <a:endParaRPr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2D5D386-B8F0-0443-2DA8-08231109FE34}"/>
                </a:ext>
              </a:extLst>
            </p:cNvPr>
            <p:cNvGrpSpPr/>
            <p:nvPr/>
          </p:nvGrpSpPr>
          <p:grpSpPr>
            <a:xfrm rot="21367978">
              <a:off x="1045070" y="3905651"/>
              <a:ext cx="378884" cy="468034"/>
              <a:chOff x="6683308" y="4407131"/>
              <a:chExt cx="712020" cy="879554"/>
            </a:xfrm>
          </p:grpSpPr>
          <p:pic>
            <p:nvPicPr>
              <p:cNvPr id="24" name="object 25">
                <a:extLst>
                  <a:ext uri="{FF2B5EF4-FFF2-40B4-BE49-F238E27FC236}">
                    <a16:creationId xmlns:a16="http://schemas.microsoft.com/office/drawing/2014/main" id="{3714B995-6AC4-8F42-90B5-5E18F4256449}"/>
                  </a:ext>
                </a:extLst>
              </p:cNvPr>
              <p:cNvPicPr/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25" name="object 26">
                <a:extLst>
                  <a:ext uri="{FF2B5EF4-FFF2-40B4-BE49-F238E27FC236}">
                    <a16:creationId xmlns:a16="http://schemas.microsoft.com/office/drawing/2014/main" id="{64FFB1BE-68C6-A523-249F-FB6B89FCE908}"/>
                  </a:ext>
                </a:extLst>
              </p:cNvPr>
              <p:cNvPicPr/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2153" y="4432475"/>
                <a:ext cx="632604" cy="792877"/>
              </a:xfrm>
              <a:prstGeom prst="rect">
                <a:avLst/>
              </a:prstGeom>
            </p:spPr>
          </p:pic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6906C525-BBEE-5DCA-60CB-F756742D04BD}"/>
                </a:ext>
              </a:extLst>
            </p:cNvPr>
            <p:cNvGrpSpPr/>
            <p:nvPr/>
          </p:nvGrpSpPr>
          <p:grpSpPr>
            <a:xfrm>
              <a:off x="43153" y="4048449"/>
              <a:ext cx="1172378" cy="1150540"/>
              <a:chOff x="3918995" y="4407131"/>
              <a:chExt cx="2258087" cy="2249661"/>
            </a:xfrm>
          </p:grpSpPr>
          <p:pic>
            <p:nvPicPr>
              <p:cNvPr id="22" name="object 27">
                <a:extLst>
                  <a:ext uri="{FF2B5EF4-FFF2-40B4-BE49-F238E27FC236}">
                    <a16:creationId xmlns:a16="http://schemas.microsoft.com/office/drawing/2014/main" id="{F598BB70-E3F4-F11B-B078-5C6B80729987}"/>
                  </a:ext>
                </a:extLst>
              </p:cNvPr>
              <p:cNvPicPr/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18995" y="440713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3" name="object 28">
                <a:extLst>
                  <a:ext uri="{FF2B5EF4-FFF2-40B4-BE49-F238E27FC236}">
                    <a16:creationId xmlns:a16="http://schemas.microsoft.com/office/drawing/2014/main" id="{A6E3707F-D470-6413-3278-9AB1BC71F5A5}"/>
                  </a:ext>
                </a:extLst>
              </p:cNvPr>
              <p:cNvSpPr txBox="1"/>
              <p:nvPr/>
            </p:nvSpPr>
            <p:spPr>
              <a:xfrm>
                <a:off x="3985569" y="5189409"/>
                <a:ext cx="2105497" cy="581661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400" dirty="0"/>
                  <a:t>Уважение</a:t>
                </a:r>
                <a:endParaRPr sz="31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2F7BBB9C-0597-B382-6D6A-343A5D1FA01E}"/>
                </a:ext>
              </a:extLst>
            </p:cNvPr>
            <p:cNvGrpSpPr/>
            <p:nvPr/>
          </p:nvGrpSpPr>
          <p:grpSpPr>
            <a:xfrm rot="326389">
              <a:off x="1069212" y="3030878"/>
              <a:ext cx="373222" cy="461038"/>
              <a:chOff x="6683308" y="2543313"/>
              <a:chExt cx="712020" cy="879554"/>
            </a:xfrm>
          </p:grpSpPr>
          <p:pic>
            <p:nvPicPr>
              <p:cNvPr id="20" name="object 30">
                <a:extLst>
                  <a:ext uri="{FF2B5EF4-FFF2-40B4-BE49-F238E27FC236}">
                    <a16:creationId xmlns:a16="http://schemas.microsoft.com/office/drawing/2014/main" id="{47D1DC56-5A89-48D9-9701-3ED173743C33}"/>
                  </a:ext>
                </a:extLst>
              </p:cNvPr>
              <p:cNvPicPr/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2543313"/>
                <a:ext cx="712020" cy="879554"/>
              </a:xfrm>
              <a:prstGeom prst="rect">
                <a:avLst/>
              </a:prstGeom>
            </p:spPr>
          </p:pic>
          <p:sp>
            <p:nvSpPr>
              <p:cNvPr id="21" name="object 31">
                <a:extLst>
                  <a:ext uri="{FF2B5EF4-FFF2-40B4-BE49-F238E27FC236}">
                    <a16:creationId xmlns:a16="http://schemas.microsoft.com/office/drawing/2014/main" id="{882B4E9C-D7BF-EC42-EBA7-A534831528F0}"/>
                  </a:ext>
                </a:extLst>
              </p:cNvPr>
              <p:cNvSpPr/>
              <p:nvPr/>
            </p:nvSpPr>
            <p:spPr>
              <a:xfrm>
                <a:off x="6722153" y="2562762"/>
                <a:ext cx="633095" cy="79311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793114">
                    <a:moveTo>
                      <a:pt x="476520" y="0"/>
                    </a:moveTo>
                    <a:lnTo>
                      <a:pt x="0" y="253465"/>
                    </a:lnTo>
                    <a:lnTo>
                      <a:pt x="18752" y="792877"/>
                    </a:lnTo>
                    <a:lnTo>
                      <a:pt x="110306" y="634302"/>
                    </a:lnTo>
                    <a:lnTo>
                      <a:pt x="357943" y="777274"/>
                    </a:lnTo>
                    <a:lnTo>
                      <a:pt x="632603" y="301547"/>
                    </a:lnTo>
                    <a:lnTo>
                      <a:pt x="384967" y="158575"/>
                    </a:lnTo>
                    <a:lnTo>
                      <a:pt x="476520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4BDBAB98-8BD9-8ADA-0BD2-B2840CF10602}"/>
                </a:ext>
              </a:extLst>
            </p:cNvPr>
            <p:cNvGrpSpPr/>
            <p:nvPr/>
          </p:nvGrpSpPr>
          <p:grpSpPr>
            <a:xfrm>
              <a:off x="43153" y="2224404"/>
              <a:ext cx="1149584" cy="1150540"/>
              <a:chOff x="3781835" y="970040"/>
              <a:chExt cx="2284811" cy="2276285"/>
            </a:xfrm>
          </p:grpSpPr>
          <p:pic>
            <p:nvPicPr>
              <p:cNvPr id="18" name="object 32">
                <a:extLst>
                  <a:ext uri="{FF2B5EF4-FFF2-40B4-BE49-F238E27FC236}">
                    <a16:creationId xmlns:a16="http://schemas.microsoft.com/office/drawing/2014/main" id="{CEDBE7FC-65C2-7369-38AB-016194360573}"/>
                  </a:ext>
                </a:extLst>
              </p:cNvPr>
              <p:cNvPicPr/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81835" y="970040"/>
                <a:ext cx="2284811" cy="2276285"/>
              </a:xfrm>
              <a:prstGeom prst="rect">
                <a:avLst/>
              </a:prstGeom>
            </p:spPr>
          </p:pic>
          <p:sp>
            <p:nvSpPr>
              <p:cNvPr id="19" name="object 33">
                <a:extLst>
                  <a:ext uri="{FF2B5EF4-FFF2-40B4-BE49-F238E27FC236}">
                    <a16:creationId xmlns:a16="http://schemas.microsoft.com/office/drawing/2014/main" id="{B8A7B26D-F792-44D8-5A18-9B96CC4010A1}"/>
                  </a:ext>
                </a:extLst>
              </p:cNvPr>
              <p:cNvSpPr txBox="1"/>
              <p:nvPr/>
            </p:nvSpPr>
            <p:spPr>
              <a:xfrm>
                <a:off x="3962069" y="1704558"/>
                <a:ext cx="1931503" cy="744622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dirty="0"/>
                  <a:t>Другие</a:t>
                </a:r>
                <a:endParaRPr sz="2400" dirty="0">
                  <a:latin typeface="Helvetica-Light"/>
                  <a:cs typeface="Helvetica-Light"/>
                </a:endParaRPr>
              </a:p>
            </p:txBody>
          </p:sp>
        </p:grpSp>
      </p:grp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BE08050-5330-820E-68AD-6C2BC19CC44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5420" y="4608774"/>
            <a:ext cx="2965484" cy="22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933B1-6FCF-3840-F706-9A9DD3A3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15"/>
            <a:ext cx="10515600" cy="884126"/>
          </a:xfrm>
        </p:spPr>
        <p:txBody>
          <a:bodyPr/>
          <a:lstStyle/>
          <a:p>
            <a:r>
              <a:rPr lang="ru-RU" dirty="0"/>
              <a:t>Ценности X</a:t>
            </a:r>
            <a:r>
              <a:rPr lang="en-US" dirty="0"/>
              <a:t>P</a:t>
            </a:r>
            <a:r>
              <a:rPr lang="ru-RU" dirty="0"/>
              <a:t>: обратная связь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AC9F1B-65B5-8C4C-7029-12A1C63E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69" y="1294837"/>
            <a:ext cx="7953777" cy="531394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ОС на разных уровнях: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2800" dirty="0"/>
              <a:t>непосредственное </a:t>
            </a:r>
            <a:r>
              <a:rPr lang="ru-RU" sz="2800" b="1" dirty="0"/>
              <a:t>общение с заказчиком</a:t>
            </a:r>
            <a:r>
              <a:rPr lang="ru-RU" b="1" dirty="0"/>
              <a:t>: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ru-RU" sz="2600" b="0" dirty="0"/>
              <a:t>от нас заказчику — часто </a:t>
            </a:r>
            <a:r>
              <a:rPr lang="ru-RU" sz="2600" b="1" dirty="0"/>
              <a:t>показываем что сделали</a:t>
            </a:r>
            <a:r>
              <a:rPr lang="ru-RU" sz="2600" b="0" dirty="0"/>
              <a:t>, показываем прототипы, макеты и т.п.</a:t>
            </a:r>
            <a:endParaRPr lang="en-US" sz="2600" dirty="0"/>
          </a:p>
          <a:p>
            <a:pPr lvl="1">
              <a:lnSpc>
                <a:spcPct val="120000"/>
              </a:lnSpc>
            </a:pPr>
            <a:r>
              <a:rPr lang="ru-RU" sz="2600" dirty="0"/>
              <a:t>У вас всегда должна быть возможность определить, </a:t>
            </a:r>
            <a:r>
              <a:rPr lang="ru-RU" sz="2600" b="1" dirty="0"/>
              <a:t>насколько система соответствует нуждам потребителя</a:t>
            </a:r>
            <a:r>
              <a:rPr lang="ru-RU" sz="2600" dirty="0"/>
              <a:t>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0" dirty="0"/>
              <a:t>ОС относительно того, сломали что-то или нет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ru-RU" sz="2600" b="1" dirty="0"/>
              <a:t>набор</a:t>
            </a:r>
            <a:r>
              <a:rPr lang="ru-RU" sz="2600" dirty="0"/>
              <a:t> автоматизированных </a:t>
            </a:r>
            <a:r>
              <a:rPr lang="ru-RU" sz="2600" b="1" dirty="0"/>
              <a:t>тестов</a:t>
            </a:r>
            <a:r>
              <a:rPr lang="ru-RU" sz="2600" dirty="0"/>
              <a:t>, который растет вместе с системой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0" dirty="0"/>
              <a:t>ОС от других членов </a:t>
            </a:r>
            <a:r>
              <a:rPr lang="ru-RU" b="1" dirty="0"/>
              <a:t>команды</a:t>
            </a:r>
            <a:r>
              <a:rPr lang="ru-RU" b="0" dirty="0"/>
              <a:t>, от других </a:t>
            </a:r>
            <a:r>
              <a:rPr lang="ru-RU" b="1" dirty="0"/>
              <a:t>отделов</a:t>
            </a:r>
            <a:r>
              <a:rPr lang="ru-RU" b="0" dirty="0"/>
              <a:t>, от менеджеров. </a:t>
            </a:r>
            <a:endParaRPr lang="ru-RU" sz="2800" dirty="0"/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sz="2800" dirty="0"/>
              <a:t>ОС является важной составляющей общения: чтобы узнать мнение заказчика, вам надо с ним общаться. ОС помогает найти простое решение. Зачастую простые решения достигаются методом проб и ошибок.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Кратко:</a:t>
            </a:r>
            <a:endParaRPr lang="ru-RU" sz="28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Обратная связь</a:t>
            </a:r>
            <a:r>
              <a:rPr lang="ru-RU" b="0" dirty="0"/>
              <a:t> — любим и ценим, получаем.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0" dirty="0"/>
              <a:t>ОС </a:t>
            </a:r>
            <a:r>
              <a:rPr lang="ru-RU" b="1" dirty="0"/>
              <a:t>на разных уровнях</a:t>
            </a:r>
            <a:r>
              <a:rPr lang="ru-RU" b="0" dirty="0"/>
              <a:t>: </a:t>
            </a:r>
            <a:r>
              <a:rPr lang="ru-RU" dirty="0"/>
              <a:t>в т.ч. </a:t>
            </a:r>
            <a:r>
              <a:rPr lang="ru-RU" b="0" dirty="0"/>
              <a:t>экстремально сократили расстояние с заказчиком — фактически он стал частью команды.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endParaRPr lang="ru-RU" sz="28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5236534-8CD3-5405-0927-3F1B3AE02839}"/>
              </a:ext>
            </a:extLst>
          </p:cNvPr>
          <p:cNvGrpSpPr/>
          <p:nvPr/>
        </p:nvGrpSpPr>
        <p:grpSpPr>
          <a:xfrm>
            <a:off x="262094" y="1262128"/>
            <a:ext cx="2913086" cy="3271234"/>
            <a:chOff x="43153" y="1618275"/>
            <a:chExt cx="3733404" cy="41924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3ED0B29F-4701-A277-0B34-999122ADF662}"/>
                </a:ext>
              </a:extLst>
            </p:cNvPr>
            <p:cNvGrpSpPr/>
            <p:nvPr/>
          </p:nvGrpSpPr>
          <p:grpSpPr>
            <a:xfrm>
              <a:off x="1234512" y="3049812"/>
              <a:ext cx="1294208" cy="1294208"/>
              <a:chOff x="6484983" y="2480288"/>
              <a:chExt cx="2094135" cy="2094135"/>
            </a:xfrm>
          </p:grpSpPr>
          <p:pic>
            <p:nvPicPr>
              <p:cNvPr id="42" name="object 2">
                <a:extLst>
                  <a:ext uri="{FF2B5EF4-FFF2-40B4-BE49-F238E27FC236}">
                    <a16:creationId xmlns:a16="http://schemas.microsoft.com/office/drawing/2014/main" id="{E6817079-A4B6-8CCA-42CF-98A266C3AC02}"/>
                  </a:ext>
                </a:extLst>
              </p:cNvPr>
              <p:cNvPicPr/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4983" y="2480288"/>
                <a:ext cx="2094135" cy="2094135"/>
              </a:xfrm>
              <a:prstGeom prst="rect">
                <a:avLst/>
              </a:prstGeom>
            </p:spPr>
          </p:pic>
          <p:sp>
            <p:nvSpPr>
              <p:cNvPr id="43" name="object 3">
                <a:extLst>
                  <a:ext uri="{FF2B5EF4-FFF2-40B4-BE49-F238E27FC236}">
                    <a16:creationId xmlns:a16="http://schemas.microsoft.com/office/drawing/2014/main" id="{1A245C58-AE1A-8802-381C-034CAB27C6F1}"/>
                  </a:ext>
                </a:extLst>
              </p:cNvPr>
              <p:cNvSpPr txBox="1"/>
              <p:nvPr/>
            </p:nvSpPr>
            <p:spPr>
              <a:xfrm>
                <a:off x="6506931" y="3194184"/>
                <a:ext cx="1989862" cy="605002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14"/>
                  </a:spcBef>
                </a:pPr>
                <a:r>
                  <a:rPr dirty="0"/>
                  <a:t>Ценности</a:t>
                </a:r>
                <a:endParaRPr sz="2000" dirty="0"/>
              </a:p>
            </p:txBody>
          </p:sp>
        </p:grpSp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1A5204D6-A490-DF9C-DCA5-2EF9D881FB62}"/>
                </a:ext>
              </a:extLst>
            </p:cNvPr>
            <p:cNvGrpSpPr/>
            <p:nvPr/>
          </p:nvGrpSpPr>
          <p:grpSpPr>
            <a:xfrm>
              <a:off x="1611581" y="2703350"/>
              <a:ext cx="540070" cy="354474"/>
              <a:chOff x="9549447" y="3476333"/>
              <a:chExt cx="1005205" cy="659765"/>
            </a:xfrm>
          </p:grpSpPr>
          <p:pic>
            <p:nvPicPr>
              <p:cNvPr id="40" name="object 5">
                <a:extLst>
                  <a:ext uri="{FF2B5EF4-FFF2-40B4-BE49-F238E27FC236}">
                    <a16:creationId xmlns:a16="http://schemas.microsoft.com/office/drawing/2014/main" id="{CC448B21-8A55-D27F-11AF-0A5145C0AD5A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49447" y="3476333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7D4FBA37-2317-8CDD-C8EA-37B829C7538A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1331" y="3497275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720A8EC0-07FA-7812-7378-A45927AC8A8C}"/>
                </a:ext>
              </a:extLst>
            </p:cNvPr>
            <p:cNvGrpSpPr/>
            <p:nvPr/>
          </p:nvGrpSpPr>
          <p:grpSpPr>
            <a:xfrm>
              <a:off x="1328092" y="1618275"/>
              <a:ext cx="1149584" cy="1067282"/>
              <a:chOff x="7095356" y="-1079907"/>
              <a:chExt cx="2249662" cy="2048931"/>
            </a:xfrm>
          </p:grpSpPr>
          <p:pic>
            <p:nvPicPr>
              <p:cNvPr id="38" name="object 7">
                <a:extLst>
                  <a:ext uri="{FF2B5EF4-FFF2-40B4-BE49-F238E27FC236}">
                    <a16:creationId xmlns:a16="http://schemas.microsoft.com/office/drawing/2014/main" id="{194AE9B0-AC3D-32AE-1ACE-E898A545F1CB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5356" y="-1079907"/>
                <a:ext cx="2249662" cy="2048931"/>
              </a:xfrm>
              <a:prstGeom prst="rect">
                <a:avLst/>
              </a:prstGeom>
            </p:spPr>
          </p:pic>
          <p:sp>
            <p:nvSpPr>
              <p:cNvPr id="39" name="object 8">
                <a:extLst>
                  <a:ext uri="{FF2B5EF4-FFF2-40B4-BE49-F238E27FC236}">
                    <a16:creationId xmlns:a16="http://schemas.microsoft.com/office/drawing/2014/main" id="{2D57D4A6-1F79-9D0A-67A5-FBAFD6D5AA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2582" y="-455247"/>
                <a:ext cx="2114182" cy="646810"/>
              </a:xfrm>
              <a:prstGeom prst="rect">
                <a:avLst/>
              </a:prstGeom>
            </p:spPr>
            <p:txBody>
              <a:bodyPr vert="horz" wrap="square" lIns="0" tIns="1651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>
                    <a:latin typeface="+mn-lt"/>
                  </a:rPr>
                  <a:t>Общение</a:t>
                </a:r>
                <a:endParaRPr lang="ru-RU" sz="1600" dirty="0">
                  <a:latin typeface="+mn-lt"/>
                  <a:cs typeface="Helvetica-Light"/>
                </a:endParaRPr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23104EE-A048-1A7F-85AD-6FEC26BA6869}"/>
                </a:ext>
              </a:extLst>
            </p:cNvPr>
            <p:cNvGrpSpPr/>
            <p:nvPr/>
          </p:nvGrpSpPr>
          <p:grpSpPr>
            <a:xfrm rot="21188899">
              <a:off x="2295883" y="2964383"/>
              <a:ext cx="373222" cy="461038"/>
              <a:chOff x="9782690" y="2543313"/>
              <a:chExt cx="712020" cy="879554"/>
            </a:xfrm>
          </p:grpSpPr>
          <p:pic>
            <p:nvPicPr>
              <p:cNvPr id="36" name="object 10">
                <a:extLst>
                  <a:ext uri="{FF2B5EF4-FFF2-40B4-BE49-F238E27FC236}">
                    <a16:creationId xmlns:a16="http://schemas.microsoft.com/office/drawing/2014/main" id="{51E7A293-31F1-88D5-3C73-28BB9117302F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2543313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7" name="object 11">
                <a:extLst>
                  <a:ext uri="{FF2B5EF4-FFF2-40B4-BE49-F238E27FC236}">
                    <a16:creationId xmlns:a16="http://schemas.microsoft.com/office/drawing/2014/main" id="{173B47CF-CB5E-23B6-D289-D98821259AC5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2562762"/>
                <a:ext cx="632598" cy="792877"/>
              </a:xfrm>
              <a:prstGeom prst="rect">
                <a:avLst/>
              </a:prstGeom>
            </p:spPr>
          </p:pic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B7731CF0-A2D9-066F-B896-74E5F1BAC5C5}"/>
                </a:ext>
              </a:extLst>
            </p:cNvPr>
            <p:cNvGrpSpPr/>
            <p:nvPr/>
          </p:nvGrpSpPr>
          <p:grpSpPr>
            <a:xfrm>
              <a:off x="2586597" y="2265886"/>
              <a:ext cx="1149584" cy="1099762"/>
              <a:chOff x="10442259" y="616670"/>
              <a:chExt cx="2249758" cy="2249661"/>
            </a:xfrm>
          </p:grpSpPr>
          <p:pic>
            <p:nvPicPr>
              <p:cNvPr id="34" name="object 12">
                <a:extLst>
                  <a:ext uri="{FF2B5EF4-FFF2-40B4-BE49-F238E27FC236}">
                    <a16:creationId xmlns:a16="http://schemas.microsoft.com/office/drawing/2014/main" id="{4BD9DE47-151B-6A84-32A9-EF704B92AACE}"/>
                  </a:ext>
                </a:extLst>
              </p:cNvPr>
              <p:cNvPicPr/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61667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5" name="object 13">
                <a:extLst>
                  <a:ext uri="{FF2B5EF4-FFF2-40B4-BE49-F238E27FC236}">
                    <a16:creationId xmlns:a16="http://schemas.microsoft.com/office/drawing/2014/main" id="{9E214CF2-CD22-4F9C-217C-0283F0F6C7B4}"/>
                  </a:ext>
                </a:extLst>
              </p:cNvPr>
              <p:cNvSpPr txBox="1"/>
              <p:nvPr/>
            </p:nvSpPr>
            <p:spPr>
              <a:xfrm>
                <a:off x="10442259" y="1413310"/>
                <a:ext cx="2249658" cy="689203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600" dirty="0"/>
                  <a:t>Простота</a:t>
                </a:r>
                <a:endParaRPr sz="20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B23E210F-0FAA-7D47-46D5-CF9D6CCCDA9A}"/>
                </a:ext>
              </a:extLst>
            </p:cNvPr>
            <p:cNvGrpSpPr/>
            <p:nvPr/>
          </p:nvGrpSpPr>
          <p:grpSpPr>
            <a:xfrm rot="384411">
              <a:off x="2321368" y="3901937"/>
              <a:ext cx="373222" cy="461038"/>
              <a:chOff x="9782690" y="4407131"/>
              <a:chExt cx="712020" cy="879554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5D264605-27E3-283A-1005-80890D88C39A}"/>
                  </a:ext>
                </a:extLst>
              </p:cNvPr>
              <p:cNvPicPr/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3" name="object 16">
                <a:extLst>
                  <a:ext uri="{FF2B5EF4-FFF2-40B4-BE49-F238E27FC236}">
                    <a16:creationId xmlns:a16="http://schemas.microsoft.com/office/drawing/2014/main" id="{6FD695F4-A793-7DB0-2288-9ADDD46AA047}"/>
                  </a:ext>
                </a:extLst>
              </p:cNvPr>
              <p:cNvPicPr/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4432476"/>
                <a:ext cx="632599" cy="792878"/>
              </a:xfrm>
              <a:prstGeom prst="rect">
                <a:avLst/>
              </a:prstGeom>
            </p:spPr>
          </p:pic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04BDE182-7A71-7EE3-BC26-7B7B5B422512}"/>
                </a:ext>
              </a:extLst>
            </p:cNvPr>
            <p:cNvGrpSpPr/>
            <p:nvPr/>
          </p:nvGrpSpPr>
          <p:grpSpPr>
            <a:xfrm>
              <a:off x="2586171" y="3949628"/>
              <a:ext cx="1190386" cy="1148998"/>
              <a:chOff x="10442356" y="4396660"/>
              <a:chExt cx="2249661" cy="2249661"/>
            </a:xfrm>
          </p:grpSpPr>
          <p:pic>
            <p:nvPicPr>
              <p:cNvPr id="30" name="object 17">
                <a:extLst>
                  <a:ext uri="{FF2B5EF4-FFF2-40B4-BE49-F238E27FC236}">
                    <a16:creationId xmlns:a16="http://schemas.microsoft.com/office/drawing/2014/main" id="{3817E76F-46CC-EEA2-3A59-46D79E1F19F1}"/>
                  </a:ext>
                </a:extLst>
              </p:cNvPr>
              <p:cNvPicPr/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439666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1" name="object 18">
                <a:extLst>
                  <a:ext uri="{FF2B5EF4-FFF2-40B4-BE49-F238E27FC236}">
                    <a16:creationId xmlns:a16="http://schemas.microsoft.com/office/drawing/2014/main" id="{02C8342C-00D0-87D3-18AC-BAF6C01FA324}"/>
                  </a:ext>
                </a:extLst>
              </p:cNvPr>
              <p:cNvSpPr txBox="1"/>
              <p:nvPr/>
            </p:nvSpPr>
            <p:spPr>
              <a:xfrm>
                <a:off x="10527847" y="4903753"/>
                <a:ext cx="2113000" cy="1283141"/>
              </a:xfrm>
              <a:prstGeom prst="rect">
                <a:avLst/>
              </a:prstGeom>
            </p:spPr>
            <p:txBody>
              <a:bodyPr vert="horz" wrap="square" lIns="0" tIns="132715" rIns="0" bIns="0" rtlCol="0">
                <a:spAutoFit/>
              </a:bodyPr>
              <a:lstStyle/>
              <a:p>
                <a:pPr marR="5080" algn="ctr">
                  <a:lnSpc>
                    <a:spcPct val="75400"/>
                  </a:lnSpc>
                </a:pPr>
                <a:r>
                  <a:rPr lang="ru-RU" sz="1600" b="1" dirty="0"/>
                  <a:t>Обратная</a:t>
                </a:r>
                <a:br>
                  <a:rPr lang="ru-RU" sz="1600" b="1" dirty="0"/>
                </a:br>
                <a:r>
                  <a:rPr lang="ru-RU" sz="1600" b="1" dirty="0"/>
                  <a:t>связь</a:t>
                </a:r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D2BD54B4-AB24-78EB-BE0C-B4B923EA9BF8}"/>
                </a:ext>
              </a:extLst>
            </p:cNvPr>
            <p:cNvGrpSpPr/>
            <p:nvPr/>
          </p:nvGrpSpPr>
          <p:grpSpPr>
            <a:xfrm>
              <a:off x="1641366" y="4342295"/>
              <a:ext cx="494872" cy="324760"/>
              <a:chOff x="8086407" y="5454220"/>
              <a:chExt cx="1005204" cy="659665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8A78E2BD-4FA4-2243-9355-5155555AB937}"/>
                  </a:ext>
                </a:extLst>
              </p:cNvPr>
              <p:cNvPicPr/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86407" y="5454220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29" name="object 21">
                <a:extLst>
                  <a:ext uri="{FF2B5EF4-FFF2-40B4-BE49-F238E27FC236}">
                    <a16:creationId xmlns:a16="http://schemas.microsoft.com/office/drawing/2014/main" id="{FB5B5F58-E257-5A0F-2ABF-8F3ACDF15F38}"/>
                  </a:ext>
                </a:extLst>
              </p:cNvPr>
              <p:cNvPicPr/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28290" y="5475162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CAD40DEB-22DD-B76B-F44F-A6892F5DA194}"/>
                </a:ext>
              </a:extLst>
            </p:cNvPr>
            <p:cNvGrpSpPr/>
            <p:nvPr/>
          </p:nvGrpSpPr>
          <p:grpSpPr>
            <a:xfrm>
              <a:off x="1308280" y="4661682"/>
              <a:ext cx="1161042" cy="1148998"/>
              <a:chOff x="7185911" y="6291891"/>
              <a:chExt cx="2258087" cy="2249661"/>
            </a:xfrm>
          </p:grpSpPr>
          <p:pic>
            <p:nvPicPr>
              <p:cNvPr id="26" name="object 22">
                <a:extLst>
                  <a:ext uri="{FF2B5EF4-FFF2-40B4-BE49-F238E27FC236}">
                    <a16:creationId xmlns:a16="http://schemas.microsoft.com/office/drawing/2014/main" id="{BFB5FDC4-2892-18EB-863B-5E1F9DB323F3}"/>
                  </a:ext>
                </a:extLst>
              </p:cNvPr>
              <p:cNvPicPr/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85911" y="629189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7" name="object 23">
                <a:extLst>
                  <a:ext uri="{FF2B5EF4-FFF2-40B4-BE49-F238E27FC236}">
                    <a16:creationId xmlns:a16="http://schemas.microsoft.com/office/drawing/2014/main" id="{F907303E-70D3-3A41-D2C3-423C785F276C}"/>
                  </a:ext>
                </a:extLst>
              </p:cNvPr>
              <p:cNvSpPr txBox="1"/>
              <p:nvPr/>
            </p:nvSpPr>
            <p:spPr>
              <a:xfrm>
                <a:off x="7203182" y="7058155"/>
                <a:ext cx="2240816" cy="65967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/>
                  <a:t>Смелость</a:t>
                </a:r>
                <a:endParaRPr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A2574F0-5D74-8C25-2234-995BE9B50539}"/>
                </a:ext>
              </a:extLst>
            </p:cNvPr>
            <p:cNvGrpSpPr/>
            <p:nvPr/>
          </p:nvGrpSpPr>
          <p:grpSpPr>
            <a:xfrm rot="21367978">
              <a:off x="1045070" y="3905651"/>
              <a:ext cx="378884" cy="468034"/>
              <a:chOff x="6683308" y="4407131"/>
              <a:chExt cx="712020" cy="879554"/>
            </a:xfrm>
          </p:grpSpPr>
          <p:pic>
            <p:nvPicPr>
              <p:cNvPr id="24" name="object 25">
                <a:extLst>
                  <a:ext uri="{FF2B5EF4-FFF2-40B4-BE49-F238E27FC236}">
                    <a16:creationId xmlns:a16="http://schemas.microsoft.com/office/drawing/2014/main" id="{EAA46B44-C406-907C-B066-284EBB9EE60E}"/>
                  </a:ext>
                </a:extLst>
              </p:cNvPr>
              <p:cNvPicPr/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25" name="object 26">
                <a:extLst>
                  <a:ext uri="{FF2B5EF4-FFF2-40B4-BE49-F238E27FC236}">
                    <a16:creationId xmlns:a16="http://schemas.microsoft.com/office/drawing/2014/main" id="{AB3F8838-B6FC-B9A1-8AD8-62165A2A7635}"/>
                  </a:ext>
                </a:extLst>
              </p:cNvPr>
              <p:cNvPicPr/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2153" y="4432475"/>
                <a:ext cx="632604" cy="792877"/>
              </a:xfrm>
              <a:prstGeom prst="rect">
                <a:avLst/>
              </a:prstGeom>
            </p:spPr>
          </p:pic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BD9D4408-F89F-0808-880C-D8B04DD4896F}"/>
                </a:ext>
              </a:extLst>
            </p:cNvPr>
            <p:cNvGrpSpPr/>
            <p:nvPr/>
          </p:nvGrpSpPr>
          <p:grpSpPr>
            <a:xfrm>
              <a:off x="43153" y="4048449"/>
              <a:ext cx="1172378" cy="1150540"/>
              <a:chOff x="3918995" y="4407131"/>
              <a:chExt cx="2258087" cy="2249661"/>
            </a:xfrm>
          </p:grpSpPr>
          <p:pic>
            <p:nvPicPr>
              <p:cNvPr id="22" name="object 27">
                <a:extLst>
                  <a:ext uri="{FF2B5EF4-FFF2-40B4-BE49-F238E27FC236}">
                    <a16:creationId xmlns:a16="http://schemas.microsoft.com/office/drawing/2014/main" id="{7D0BCA14-490E-0641-644E-DBDAB01DA830}"/>
                  </a:ext>
                </a:extLst>
              </p:cNvPr>
              <p:cNvPicPr/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18995" y="440713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3" name="object 28">
                <a:extLst>
                  <a:ext uri="{FF2B5EF4-FFF2-40B4-BE49-F238E27FC236}">
                    <a16:creationId xmlns:a16="http://schemas.microsoft.com/office/drawing/2014/main" id="{352697F4-213F-8ABE-F231-88486083BB7D}"/>
                  </a:ext>
                </a:extLst>
              </p:cNvPr>
              <p:cNvSpPr txBox="1"/>
              <p:nvPr/>
            </p:nvSpPr>
            <p:spPr>
              <a:xfrm>
                <a:off x="3985569" y="5189409"/>
                <a:ext cx="2105497" cy="581661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400" dirty="0"/>
                  <a:t>Уважение</a:t>
                </a:r>
                <a:endParaRPr sz="31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A69EBC55-9F49-CA0A-C7EF-4127BDA505DD}"/>
                </a:ext>
              </a:extLst>
            </p:cNvPr>
            <p:cNvGrpSpPr/>
            <p:nvPr/>
          </p:nvGrpSpPr>
          <p:grpSpPr>
            <a:xfrm rot="326389">
              <a:off x="1069212" y="3030878"/>
              <a:ext cx="373222" cy="461038"/>
              <a:chOff x="6683308" y="2543313"/>
              <a:chExt cx="712020" cy="879554"/>
            </a:xfrm>
          </p:grpSpPr>
          <p:pic>
            <p:nvPicPr>
              <p:cNvPr id="20" name="object 30">
                <a:extLst>
                  <a:ext uri="{FF2B5EF4-FFF2-40B4-BE49-F238E27FC236}">
                    <a16:creationId xmlns:a16="http://schemas.microsoft.com/office/drawing/2014/main" id="{E9BD21C7-F684-3AF5-5BC9-83F95230A891}"/>
                  </a:ext>
                </a:extLst>
              </p:cNvPr>
              <p:cNvPicPr/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2543313"/>
                <a:ext cx="712020" cy="879554"/>
              </a:xfrm>
              <a:prstGeom prst="rect">
                <a:avLst/>
              </a:prstGeom>
            </p:spPr>
          </p:pic>
          <p:sp>
            <p:nvSpPr>
              <p:cNvPr id="21" name="object 31">
                <a:extLst>
                  <a:ext uri="{FF2B5EF4-FFF2-40B4-BE49-F238E27FC236}">
                    <a16:creationId xmlns:a16="http://schemas.microsoft.com/office/drawing/2014/main" id="{1BC594BB-F1EE-9596-420E-C8C3711FBC5B}"/>
                  </a:ext>
                </a:extLst>
              </p:cNvPr>
              <p:cNvSpPr/>
              <p:nvPr/>
            </p:nvSpPr>
            <p:spPr>
              <a:xfrm>
                <a:off x="6722153" y="2562762"/>
                <a:ext cx="633095" cy="79311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793114">
                    <a:moveTo>
                      <a:pt x="476520" y="0"/>
                    </a:moveTo>
                    <a:lnTo>
                      <a:pt x="0" y="253465"/>
                    </a:lnTo>
                    <a:lnTo>
                      <a:pt x="18752" y="792877"/>
                    </a:lnTo>
                    <a:lnTo>
                      <a:pt x="110306" y="634302"/>
                    </a:lnTo>
                    <a:lnTo>
                      <a:pt x="357943" y="777274"/>
                    </a:lnTo>
                    <a:lnTo>
                      <a:pt x="632603" y="301547"/>
                    </a:lnTo>
                    <a:lnTo>
                      <a:pt x="384967" y="158575"/>
                    </a:lnTo>
                    <a:lnTo>
                      <a:pt x="476520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EEEEC200-383A-C091-CEC8-0EB381295C3F}"/>
                </a:ext>
              </a:extLst>
            </p:cNvPr>
            <p:cNvGrpSpPr/>
            <p:nvPr/>
          </p:nvGrpSpPr>
          <p:grpSpPr>
            <a:xfrm>
              <a:off x="43153" y="2224404"/>
              <a:ext cx="1149584" cy="1150540"/>
              <a:chOff x="3781835" y="970040"/>
              <a:chExt cx="2284811" cy="2276285"/>
            </a:xfrm>
          </p:grpSpPr>
          <p:pic>
            <p:nvPicPr>
              <p:cNvPr id="18" name="object 32">
                <a:extLst>
                  <a:ext uri="{FF2B5EF4-FFF2-40B4-BE49-F238E27FC236}">
                    <a16:creationId xmlns:a16="http://schemas.microsoft.com/office/drawing/2014/main" id="{728544B5-7583-3622-1301-6C95B000774E}"/>
                  </a:ext>
                </a:extLst>
              </p:cNvPr>
              <p:cNvPicPr/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81835" y="970040"/>
                <a:ext cx="2284811" cy="2276285"/>
              </a:xfrm>
              <a:prstGeom prst="rect">
                <a:avLst/>
              </a:prstGeom>
            </p:spPr>
          </p:pic>
          <p:sp>
            <p:nvSpPr>
              <p:cNvPr id="19" name="object 33">
                <a:extLst>
                  <a:ext uri="{FF2B5EF4-FFF2-40B4-BE49-F238E27FC236}">
                    <a16:creationId xmlns:a16="http://schemas.microsoft.com/office/drawing/2014/main" id="{A9FFE509-69E1-75D9-1B18-9951C68FE3FC}"/>
                  </a:ext>
                </a:extLst>
              </p:cNvPr>
              <p:cNvSpPr txBox="1"/>
              <p:nvPr/>
            </p:nvSpPr>
            <p:spPr>
              <a:xfrm>
                <a:off x="3962069" y="1704558"/>
                <a:ext cx="1931503" cy="744622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dirty="0"/>
                  <a:t>Другие</a:t>
                </a:r>
                <a:endParaRPr sz="2400" dirty="0">
                  <a:latin typeface="Helvetica-Light"/>
                  <a:cs typeface="Helvetica-Light"/>
                </a:endParaRPr>
              </a:p>
            </p:txBody>
          </p:sp>
        </p:grpSp>
      </p:grp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E45F127-662F-AEA8-8B6E-BE83E748F9A7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51" y="4630982"/>
            <a:ext cx="2706446" cy="22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A2C82-806A-CEC9-F517-36D022A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47" y="165996"/>
            <a:ext cx="10515600" cy="884126"/>
          </a:xfrm>
        </p:spPr>
        <p:txBody>
          <a:bodyPr/>
          <a:lstStyle/>
          <a:p>
            <a:r>
              <a:rPr lang="ru-RU" dirty="0"/>
              <a:t>Ценности X</a:t>
            </a:r>
            <a:r>
              <a:rPr lang="en-US" dirty="0"/>
              <a:t>P</a:t>
            </a:r>
            <a:r>
              <a:rPr lang="ru-RU" dirty="0"/>
              <a:t>: смелость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0443FE-78B2-9421-F5B9-B569746C0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493" y="1050122"/>
            <a:ext cx="8691507" cy="567264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b="1" dirty="0"/>
              <a:t>Смелость</a:t>
            </a:r>
            <a:r>
              <a:rPr lang="ru-RU" b="0" dirty="0"/>
              <a:t> — это не про то, чтобы выкладывать в прод в пятницу вечером или админу беззаботно уехать в отпуск, не передав пароли от серверов.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800" dirty="0"/>
              <a:t>Смелость сама по себе довольно опасна, но в совокупности с остальными ценностями — это мощнейший инструмент для больших изменений в системе.</a:t>
            </a:r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sz="2800" dirty="0"/>
              <a:t>Все существующие методологии и процессы разработки предназначены для того, чтобы обуздать и </a:t>
            </a:r>
            <a:r>
              <a:rPr lang="ru-RU" sz="2800" b="1" dirty="0"/>
              <a:t>уменьшить наш страх </a:t>
            </a:r>
            <a:r>
              <a:rPr lang="ru-RU" sz="2800" dirty="0"/>
              <a:t>(уменьшить риски).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800" dirty="0"/>
              <a:t>Чем больше страха мы испытываем перед каким-нибудь проектом, тем серьезнее и «тяжелее» должна быть методология.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800" b="1" dirty="0"/>
              <a:t>Общение</a:t>
            </a:r>
            <a:r>
              <a:rPr lang="ru-RU" sz="2800" dirty="0"/>
              <a:t>, </a:t>
            </a:r>
            <a:r>
              <a:rPr lang="ru-RU" sz="2800" b="1" dirty="0"/>
              <a:t>простота</a:t>
            </a:r>
            <a:r>
              <a:rPr lang="ru-RU" sz="2800" dirty="0"/>
              <a:t> и </a:t>
            </a:r>
            <a:r>
              <a:rPr lang="ru-RU" sz="2800" b="1" dirty="0"/>
              <a:t>обратная связь</a:t>
            </a:r>
            <a:r>
              <a:rPr lang="ru-RU" sz="2800" dirty="0"/>
              <a:t> дают нам возможность </a:t>
            </a:r>
            <a:r>
              <a:rPr lang="ru-RU" sz="2800" b="1" dirty="0"/>
              <a:t>смело приступать</a:t>
            </a:r>
            <a:r>
              <a:rPr lang="ru-RU" sz="2800" dirty="0"/>
              <a:t> даже </a:t>
            </a:r>
            <a:r>
              <a:rPr lang="ru-RU" sz="2800" b="1" dirty="0"/>
              <a:t>к серьезному рефакторингу</a:t>
            </a:r>
            <a:r>
              <a:rPr lang="ru-RU" sz="2800" dirty="0"/>
              <a:t> системы или к </a:t>
            </a:r>
            <a:r>
              <a:rPr lang="ru-RU" sz="2800" b="1" dirty="0"/>
              <a:t>большим изменениям в требованиях</a:t>
            </a:r>
            <a:r>
              <a:rPr lang="ru-RU" sz="2800" dirty="0"/>
              <a:t>.</a:t>
            </a:r>
          </a:p>
          <a:p>
            <a:pPr>
              <a:lnSpc>
                <a:spcPct val="120000"/>
              </a:lnSpc>
            </a:pPr>
            <a:r>
              <a:rPr lang="ru-RU" b="0" dirty="0"/>
              <a:t>Смелость / решительность в принятии важных решений: требуется </a:t>
            </a:r>
            <a:r>
              <a:rPr lang="ru-RU" b="0" u="sng" dirty="0"/>
              <a:t>изменение подхода</a:t>
            </a:r>
            <a:r>
              <a:rPr lang="ru-RU" b="0" dirty="0"/>
              <a:t>, изменение </a:t>
            </a:r>
            <a:r>
              <a:rPr lang="ru-RU" b="0" u="sng" dirty="0"/>
              <a:t>архитектуры</a:t>
            </a:r>
            <a:r>
              <a:rPr lang="ru-RU" b="0" dirty="0"/>
              <a:t> , </a:t>
            </a:r>
            <a:r>
              <a:rPr lang="ru-RU" b="0" u="sng" dirty="0"/>
              <a:t>глобальный рефакторинг</a:t>
            </a:r>
            <a:r>
              <a:rPr lang="ru-RU" b="0" dirty="0"/>
              <a:t>, изменение </a:t>
            </a:r>
            <a:r>
              <a:rPr lang="ru-RU" b="0" u="sng" dirty="0"/>
              <a:t>процессов</a:t>
            </a:r>
            <a:r>
              <a:rPr lang="ru-RU" b="0" dirty="0"/>
              <a:t>, </a:t>
            </a:r>
            <a:r>
              <a:rPr lang="ru-RU" b="0" u="sng" dirty="0"/>
              <a:t>инструментов</a:t>
            </a:r>
            <a:r>
              <a:rPr lang="ru-RU" b="0" dirty="0"/>
              <a:t> и т.п., если старые перестали работать.</a:t>
            </a:r>
          </a:p>
          <a:p>
            <a:pPr>
              <a:lnSpc>
                <a:spcPct val="120000"/>
              </a:lnSpc>
            </a:pPr>
            <a:r>
              <a:rPr lang="ru-RU" b="0" dirty="0"/>
              <a:t>В противовес </a:t>
            </a:r>
            <a:r>
              <a:rPr lang="ru-RU" b="1" dirty="0"/>
              <a:t>нерешительности</a:t>
            </a:r>
            <a:r>
              <a:rPr lang="ru-RU" b="0" dirty="0"/>
              <a:t>, когда что-то </a:t>
            </a:r>
            <a:r>
              <a:rPr lang="ru-RU" dirty="0"/>
              <a:t>уже давно работает не так, как нужно, но мы </a:t>
            </a:r>
            <a:r>
              <a:rPr lang="ru-RU" b="1" dirty="0"/>
              <a:t>боимся / ленимся это трогать</a:t>
            </a:r>
            <a:r>
              <a:rPr lang="ru-RU" b="0" dirty="0"/>
              <a:t> и продолжаем испытывать неудобства.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0" dirty="0">
                <a:solidFill>
                  <a:schemeClr val="accent5">
                    <a:lumMod val="50000"/>
                  </a:schemeClr>
                </a:solidFill>
              </a:rPr>
              <a:t>Agile: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«</a:t>
            </a:r>
            <a:r>
              <a:rPr lang="ru-RU" b="0" dirty="0">
                <a:solidFill>
                  <a:schemeClr val="accent5">
                    <a:lumMod val="50000"/>
                  </a:schemeClr>
                </a:solidFill>
              </a:rPr>
              <a:t>Люди и взаимодействие важнее процессов и инструментов</a:t>
            </a:r>
            <a:r>
              <a:rPr lang="en-US" b="0" dirty="0">
                <a:solidFill>
                  <a:schemeClr val="accent5">
                    <a:lumMod val="50000"/>
                  </a:schemeClr>
                </a:solidFill>
              </a:rPr>
              <a:t>»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br>
              <a:rPr lang="ru-RU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b="0" dirty="0">
                <a:solidFill>
                  <a:schemeClr val="accent5">
                    <a:lumMod val="50000"/>
                  </a:schemeClr>
                </a:solidFill>
              </a:rPr>
              <a:t>Если нас что-то не устраивает или болит, давайте это поменяем.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D18D478-8209-F69D-6E66-F5D20D1438AF}"/>
              </a:ext>
            </a:extLst>
          </p:cNvPr>
          <p:cNvGrpSpPr/>
          <p:nvPr/>
        </p:nvGrpSpPr>
        <p:grpSpPr>
          <a:xfrm>
            <a:off x="326489" y="1159096"/>
            <a:ext cx="2913086" cy="3271234"/>
            <a:chOff x="43153" y="1618275"/>
            <a:chExt cx="3733404" cy="41924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F6B849A7-E4CB-3842-C411-89FAB60322AB}"/>
                </a:ext>
              </a:extLst>
            </p:cNvPr>
            <p:cNvGrpSpPr/>
            <p:nvPr/>
          </p:nvGrpSpPr>
          <p:grpSpPr>
            <a:xfrm>
              <a:off x="1234512" y="3049812"/>
              <a:ext cx="1294208" cy="1294208"/>
              <a:chOff x="6484983" y="2480288"/>
              <a:chExt cx="2094135" cy="2094135"/>
            </a:xfrm>
          </p:grpSpPr>
          <p:pic>
            <p:nvPicPr>
              <p:cNvPr id="42" name="object 2">
                <a:extLst>
                  <a:ext uri="{FF2B5EF4-FFF2-40B4-BE49-F238E27FC236}">
                    <a16:creationId xmlns:a16="http://schemas.microsoft.com/office/drawing/2014/main" id="{E2CDF371-4C37-C3E4-4363-99BB65934DC3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4983" y="2480288"/>
                <a:ext cx="2094135" cy="2094135"/>
              </a:xfrm>
              <a:prstGeom prst="rect">
                <a:avLst/>
              </a:prstGeom>
            </p:spPr>
          </p:pic>
          <p:sp>
            <p:nvSpPr>
              <p:cNvPr id="43" name="object 3">
                <a:extLst>
                  <a:ext uri="{FF2B5EF4-FFF2-40B4-BE49-F238E27FC236}">
                    <a16:creationId xmlns:a16="http://schemas.microsoft.com/office/drawing/2014/main" id="{F9360EA2-C6E4-7145-C070-4A6972A59B53}"/>
                  </a:ext>
                </a:extLst>
              </p:cNvPr>
              <p:cNvSpPr txBox="1"/>
              <p:nvPr/>
            </p:nvSpPr>
            <p:spPr>
              <a:xfrm>
                <a:off x="6506931" y="3194184"/>
                <a:ext cx="1989862" cy="605002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14"/>
                  </a:spcBef>
                </a:pPr>
                <a:r>
                  <a:rPr dirty="0"/>
                  <a:t>Ценности</a:t>
                </a:r>
                <a:endParaRPr sz="2000" dirty="0"/>
              </a:p>
            </p:txBody>
          </p:sp>
        </p:grpSp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59493B2-FAA8-B84F-5C64-DBF8C52F03D7}"/>
                </a:ext>
              </a:extLst>
            </p:cNvPr>
            <p:cNvGrpSpPr/>
            <p:nvPr/>
          </p:nvGrpSpPr>
          <p:grpSpPr>
            <a:xfrm>
              <a:off x="1611581" y="2703350"/>
              <a:ext cx="540070" cy="354474"/>
              <a:chOff x="9549447" y="3476333"/>
              <a:chExt cx="1005205" cy="659765"/>
            </a:xfrm>
          </p:grpSpPr>
          <p:pic>
            <p:nvPicPr>
              <p:cNvPr id="40" name="object 5">
                <a:extLst>
                  <a:ext uri="{FF2B5EF4-FFF2-40B4-BE49-F238E27FC236}">
                    <a16:creationId xmlns:a16="http://schemas.microsoft.com/office/drawing/2014/main" id="{05B27894-472E-887C-30DF-76EBE80924F3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49447" y="3476333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963AC39D-C13C-1F10-4F7A-5A514BCB2A66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1331" y="3497275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88F74BE7-6514-B338-8906-453A1B1E7DC0}"/>
                </a:ext>
              </a:extLst>
            </p:cNvPr>
            <p:cNvGrpSpPr/>
            <p:nvPr/>
          </p:nvGrpSpPr>
          <p:grpSpPr>
            <a:xfrm>
              <a:off x="1328092" y="1618275"/>
              <a:ext cx="1149584" cy="1067282"/>
              <a:chOff x="7095356" y="-1079907"/>
              <a:chExt cx="2249662" cy="2048931"/>
            </a:xfrm>
          </p:grpSpPr>
          <p:pic>
            <p:nvPicPr>
              <p:cNvPr id="38" name="object 7">
                <a:extLst>
                  <a:ext uri="{FF2B5EF4-FFF2-40B4-BE49-F238E27FC236}">
                    <a16:creationId xmlns:a16="http://schemas.microsoft.com/office/drawing/2014/main" id="{53C02606-1DDF-CB36-BC94-4F49A865F740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5356" y="-1079907"/>
                <a:ext cx="2249662" cy="2048931"/>
              </a:xfrm>
              <a:prstGeom prst="rect">
                <a:avLst/>
              </a:prstGeom>
            </p:spPr>
          </p:pic>
          <p:sp>
            <p:nvSpPr>
              <p:cNvPr id="39" name="object 8">
                <a:extLst>
                  <a:ext uri="{FF2B5EF4-FFF2-40B4-BE49-F238E27FC236}">
                    <a16:creationId xmlns:a16="http://schemas.microsoft.com/office/drawing/2014/main" id="{95E7D064-6054-261D-96EC-CD44E6D72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2582" y="-455247"/>
                <a:ext cx="2114182" cy="646810"/>
              </a:xfrm>
              <a:prstGeom prst="rect">
                <a:avLst/>
              </a:prstGeom>
            </p:spPr>
            <p:txBody>
              <a:bodyPr vert="horz" wrap="square" lIns="0" tIns="1651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>
                    <a:latin typeface="+mn-lt"/>
                  </a:rPr>
                  <a:t>Общение</a:t>
                </a:r>
                <a:endParaRPr lang="ru-RU" sz="1600" dirty="0">
                  <a:latin typeface="+mn-lt"/>
                  <a:cs typeface="Helvetica-Light"/>
                </a:endParaRPr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F6C292C9-F556-FD19-8FBB-016745FEE617}"/>
                </a:ext>
              </a:extLst>
            </p:cNvPr>
            <p:cNvGrpSpPr/>
            <p:nvPr/>
          </p:nvGrpSpPr>
          <p:grpSpPr>
            <a:xfrm rot="21188899">
              <a:off x="2295883" y="2964383"/>
              <a:ext cx="373222" cy="461038"/>
              <a:chOff x="9782690" y="2543313"/>
              <a:chExt cx="712020" cy="879554"/>
            </a:xfrm>
          </p:grpSpPr>
          <p:pic>
            <p:nvPicPr>
              <p:cNvPr id="36" name="object 10">
                <a:extLst>
                  <a:ext uri="{FF2B5EF4-FFF2-40B4-BE49-F238E27FC236}">
                    <a16:creationId xmlns:a16="http://schemas.microsoft.com/office/drawing/2014/main" id="{C4BA8C5F-DF40-B6BC-300A-FB80D3204FBC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2543313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7" name="object 11">
                <a:extLst>
                  <a:ext uri="{FF2B5EF4-FFF2-40B4-BE49-F238E27FC236}">
                    <a16:creationId xmlns:a16="http://schemas.microsoft.com/office/drawing/2014/main" id="{8284AAAF-3975-98AD-745A-4DF1A9C15B0C}"/>
                  </a:ext>
                </a:extLst>
              </p:cNvPr>
              <p:cNvPicPr/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2562762"/>
                <a:ext cx="632598" cy="792877"/>
              </a:xfrm>
              <a:prstGeom prst="rect">
                <a:avLst/>
              </a:prstGeom>
            </p:spPr>
          </p:pic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B6ED9760-4881-E10D-A356-EC5B88EDCB30}"/>
                </a:ext>
              </a:extLst>
            </p:cNvPr>
            <p:cNvGrpSpPr/>
            <p:nvPr/>
          </p:nvGrpSpPr>
          <p:grpSpPr>
            <a:xfrm>
              <a:off x="2586597" y="2265886"/>
              <a:ext cx="1149584" cy="1099762"/>
              <a:chOff x="10442259" y="616670"/>
              <a:chExt cx="2249758" cy="2249661"/>
            </a:xfrm>
          </p:grpSpPr>
          <p:pic>
            <p:nvPicPr>
              <p:cNvPr id="34" name="object 12">
                <a:extLst>
                  <a:ext uri="{FF2B5EF4-FFF2-40B4-BE49-F238E27FC236}">
                    <a16:creationId xmlns:a16="http://schemas.microsoft.com/office/drawing/2014/main" id="{46FF46E5-206F-1955-2EEB-85F580946616}"/>
                  </a:ext>
                </a:extLst>
              </p:cNvPr>
              <p:cNvPicPr/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61667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5" name="object 13">
                <a:extLst>
                  <a:ext uri="{FF2B5EF4-FFF2-40B4-BE49-F238E27FC236}">
                    <a16:creationId xmlns:a16="http://schemas.microsoft.com/office/drawing/2014/main" id="{E7AF8BA6-6CB0-E5FB-188A-D659FBAC54FE}"/>
                  </a:ext>
                </a:extLst>
              </p:cNvPr>
              <p:cNvSpPr txBox="1"/>
              <p:nvPr/>
            </p:nvSpPr>
            <p:spPr>
              <a:xfrm>
                <a:off x="10442259" y="1413310"/>
                <a:ext cx="2249658" cy="689203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600" dirty="0"/>
                  <a:t>Простота</a:t>
                </a:r>
                <a:endParaRPr sz="20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26A7ECD9-20D3-848C-12C7-7F7C9F3F580B}"/>
                </a:ext>
              </a:extLst>
            </p:cNvPr>
            <p:cNvGrpSpPr/>
            <p:nvPr/>
          </p:nvGrpSpPr>
          <p:grpSpPr>
            <a:xfrm rot="384411">
              <a:off x="2321368" y="3901937"/>
              <a:ext cx="373222" cy="461038"/>
              <a:chOff x="9782690" y="4407131"/>
              <a:chExt cx="712020" cy="879554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74068AB7-1109-4A3D-03B9-35AF65C3EB4B}"/>
                  </a:ext>
                </a:extLst>
              </p:cNvPr>
              <p:cNvPicPr/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3" name="object 16">
                <a:extLst>
                  <a:ext uri="{FF2B5EF4-FFF2-40B4-BE49-F238E27FC236}">
                    <a16:creationId xmlns:a16="http://schemas.microsoft.com/office/drawing/2014/main" id="{65204266-CB86-6900-626C-5F05187EDE49}"/>
                  </a:ext>
                </a:extLst>
              </p:cNvPr>
              <p:cNvPicPr/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4432476"/>
                <a:ext cx="632599" cy="792878"/>
              </a:xfrm>
              <a:prstGeom prst="rect">
                <a:avLst/>
              </a:prstGeom>
            </p:spPr>
          </p:pic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D255382-BCD7-8FAD-77D9-E948E0EFC325}"/>
                </a:ext>
              </a:extLst>
            </p:cNvPr>
            <p:cNvGrpSpPr/>
            <p:nvPr/>
          </p:nvGrpSpPr>
          <p:grpSpPr>
            <a:xfrm>
              <a:off x="2586171" y="3949628"/>
              <a:ext cx="1190386" cy="1148998"/>
              <a:chOff x="10442356" y="4396660"/>
              <a:chExt cx="2249661" cy="2249661"/>
            </a:xfrm>
          </p:grpSpPr>
          <p:pic>
            <p:nvPicPr>
              <p:cNvPr id="30" name="object 17">
                <a:extLst>
                  <a:ext uri="{FF2B5EF4-FFF2-40B4-BE49-F238E27FC236}">
                    <a16:creationId xmlns:a16="http://schemas.microsoft.com/office/drawing/2014/main" id="{B640ECD8-3697-0ECA-9E37-892E0CD6F667}"/>
                  </a:ext>
                </a:extLst>
              </p:cNvPr>
              <p:cNvPicPr/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439666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1" name="object 18">
                <a:extLst>
                  <a:ext uri="{FF2B5EF4-FFF2-40B4-BE49-F238E27FC236}">
                    <a16:creationId xmlns:a16="http://schemas.microsoft.com/office/drawing/2014/main" id="{2DC4F633-ACA5-F298-B2D7-9E0FE4587E9E}"/>
                  </a:ext>
                </a:extLst>
              </p:cNvPr>
              <p:cNvSpPr txBox="1"/>
              <p:nvPr/>
            </p:nvSpPr>
            <p:spPr>
              <a:xfrm>
                <a:off x="10527847" y="4903753"/>
                <a:ext cx="2113000" cy="1283141"/>
              </a:xfrm>
              <a:prstGeom prst="rect">
                <a:avLst/>
              </a:prstGeom>
            </p:spPr>
            <p:txBody>
              <a:bodyPr vert="horz" wrap="square" lIns="0" tIns="132715" rIns="0" bIns="0" rtlCol="0">
                <a:spAutoFit/>
              </a:bodyPr>
              <a:lstStyle/>
              <a:p>
                <a:pPr marR="5080" algn="ctr">
                  <a:lnSpc>
                    <a:spcPct val="75400"/>
                  </a:lnSpc>
                </a:pPr>
                <a:r>
                  <a:rPr lang="ru-RU" sz="1600" dirty="0"/>
                  <a:t>Обратная</a:t>
                </a:r>
                <a:br>
                  <a:rPr lang="ru-RU" sz="1600" dirty="0"/>
                </a:br>
                <a:r>
                  <a:rPr lang="ru-RU" sz="1600" dirty="0"/>
                  <a:t>связь</a:t>
                </a:r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3D29C642-1C6B-6016-0069-A4E02BDA67E1}"/>
                </a:ext>
              </a:extLst>
            </p:cNvPr>
            <p:cNvGrpSpPr/>
            <p:nvPr/>
          </p:nvGrpSpPr>
          <p:grpSpPr>
            <a:xfrm>
              <a:off x="1641366" y="4342295"/>
              <a:ext cx="494872" cy="324760"/>
              <a:chOff x="8086407" y="5454220"/>
              <a:chExt cx="1005204" cy="659665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A304CA56-EDB9-A628-DD62-844378F3F6C6}"/>
                  </a:ext>
                </a:extLst>
              </p:cNvPr>
              <p:cNvPicPr/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86407" y="5454220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29" name="object 21">
                <a:extLst>
                  <a:ext uri="{FF2B5EF4-FFF2-40B4-BE49-F238E27FC236}">
                    <a16:creationId xmlns:a16="http://schemas.microsoft.com/office/drawing/2014/main" id="{939C101C-450F-C0E5-0E4D-91FD47B2BAE9}"/>
                  </a:ext>
                </a:extLst>
              </p:cNvPr>
              <p:cNvPicPr/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28290" y="5475162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7B8DBCE4-BFFA-A9AD-0FEB-5B12581718DE}"/>
                </a:ext>
              </a:extLst>
            </p:cNvPr>
            <p:cNvGrpSpPr/>
            <p:nvPr/>
          </p:nvGrpSpPr>
          <p:grpSpPr>
            <a:xfrm>
              <a:off x="1308280" y="4661682"/>
              <a:ext cx="1161042" cy="1148998"/>
              <a:chOff x="7185911" y="6291891"/>
              <a:chExt cx="2258087" cy="2249661"/>
            </a:xfrm>
          </p:grpSpPr>
          <p:pic>
            <p:nvPicPr>
              <p:cNvPr id="26" name="object 22">
                <a:extLst>
                  <a:ext uri="{FF2B5EF4-FFF2-40B4-BE49-F238E27FC236}">
                    <a16:creationId xmlns:a16="http://schemas.microsoft.com/office/drawing/2014/main" id="{DD77524C-2A94-1DDF-5D76-B0D0D74C2790}"/>
                  </a:ext>
                </a:extLst>
              </p:cNvPr>
              <p:cNvPicPr/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85911" y="629189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7" name="object 23">
                <a:extLst>
                  <a:ext uri="{FF2B5EF4-FFF2-40B4-BE49-F238E27FC236}">
                    <a16:creationId xmlns:a16="http://schemas.microsoft.com/office/drawing/2014/main" id="{9A5993D3-745D-107A-9FF4-64C130C0B6A6}"/>
                  </a:ext>
                </a:extLst>
              </p:cNvPr>
              <p:cNvSpPr txBox="1"/>
              <p:nvPr/>
            </p:nvSpPr>
            <p:spPr>
              <a:xfrm>
                <a:off x="7203182" y="7058155"/>
                <a:ext cx="2240816" cy="65967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b="1" dirty="0"/>
                  <a:t>Смелость</a:t>
                </a:r>
                <a:endParaRPr b="1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312EE7BC-FD13-941D-CDF4-FBFE578E2968}"/>
                </a:ext>
              </a:extLst>
            </p:cNvPr>
            <p:cNvGrpSpPr/>
            <p:nvPr/>
          </p:nvGrpSpPr>
          <p:grpSpPr>
            <a:xfrm rot="21367978">
              <a:off x="1045070" y="3905651"/>
              <a:ext cx="378884" cy="468034"/>
              <a:chOff x="6683308" y="4407131"/>
              <a:chExt cx="712020" cy="879554"/>
            </a:xfrm>
          </p:grpSpPr>
          <p:pic>
            <p:nvPicPr>
              <p:cNvPr id="24" name="object 25">
                <a:extLst>
                  <a:ext uri="{FF2B5EF4-FFF2-40B4-BE49-F238E27FC236}">
                    <a16:creationId xmlns:a16="http://schemas.microsoft.com/office/drawing/2014/main" id="{555E3449-39C6-8550-C8BB-8059697CEE1F}"/>
                  </a:ext>
                </a:extLst>
              </p:cNvPr>
              <p:cNvPicPr/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25" name="object 26">
                <a:extLst>
                  <a:ext uri="{FF2B5EF4-FFF2-40B4-BE49-F238E27FC236}">
                    <a16:creationId xmlns:a16="http://schemas.microsoft.com/office/drawing/2014/main" id="{F500A3C6-538F-4E2C-560A-27427541999E}"/>
                  </a:ext>
                </a:extLst>
              </p:cNvPr>
              <p:cNvPicPr/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2153" y="4432475"/>
                <a:ext cx="632604" cy="792877"/>
              </a:xfrm>
              <a:prstGeom prst="rect">
                <a:avLst/>
              </a:prstGeom>
            </p:spPr>
          </p:pic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DEEE833C-B6CA-E9D3-11DD-0664EA6998D5}"/>
                </a:ext>
              </a:extLst>
            </p:cNvPr>
            <p:cNvGrpSpPr/>
            <p:nvPr/>
          </p:nvGrpSpPr>
          <p:grpSpPr>
            <a:xfrm>
              <a:off x="43153" y="4048449"/>
              <a:ext cx="1172378" cy="1150540"/>
              <a:chOff x="3918995" y="4407131"/>
              <a:chExt cx="2258087" cy="2249661"/>
            </a:xfrm>
          </p:grpSpPr>
          <p:pic>
            <p:nvPicPr>
              <p:cNvPr id="22" name="object 27">
                <a:extLst>
                  <a:ext uri="{FF2B5EF4-FFF2-40B4-BE49-F238E27FC236}">
                    <a16:creationId xmlns:a16="http://schemas.microsoft.com/office/drawing/2014/main" id="{5E69EBBD-C064-B0D1-E6B9-A572D597BB0D}"/>
                  </a:ext>
                </a:extLst>
              </p:cNvPr>
              <p:cNvPicPr/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18995" y="440713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3" name="object 28">
                <a:extLst>
                  <a:ext uri="{FF2B5EF4-FFF2-40B4-BE49-F238E27FC236}">
                    <a16:creationId xmlns:a16="http://schemas.microsoft.com/office/drawing/2014/main" id="{0EFE1D59-DFE6-ECCF-E8E7-1C54ABE43EA0}"/>
                  </a:ext>
                </a:extLst>
              </p:cNvPr>
              <p:cNvSpPr txBox="1"/>
              <p:nvPr/>
            </p:nvSpPr>
            <p:spPr>
              <a:xfrm>
                <a:off x="3985569" y="5189409"/>
                <a:ext cx="2105497" cy="581661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400" dirty="0"/>
                  <a:t>Уважение</a:t>
                </a:r>
                <a:endParaRPr sz="31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861F766-B901-B41E-9F70-34FEC6F29A02}"/>
                </a:ext>
              </a:extLst>
            </p:cNvPr>
            <p:cNvGrpSpPr/>
            <p:nvPr/>
          </p:nvGrpSpPr>
          <p:grpSpPr>
            <a:xfrm rot="326389">
              <a:off x="1069212" y="3030878"/>
              <a:ext cx="373222" cy="461038"/>
              <a:chOff x="6683308" y="2543313"/>
              <a:chExt cx="712020" cy="879554"/>
            </a:xfrm>
          </p:grpSpPr>
          <p:pic>
            <p:nvPicPr>
              <p:cNvPr id="20" name="object 30">
                <a:extLst>
                  <a:ext uri="{FF2B5EF4-FFF2-40B4-BE49-F238E27FC236}">
                    <a16:creationId xmlns:a16="http://schemas.microsoft.com/office/drawing/2014/main" id="{BB51B845-E9FC-0DC3-2857-1412AD6D0EE8}"/>
                  </a:ext>
                </a:extLst>
              </p:cNvPr>
              <p:cNvPicPr/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2543313"/>
                <a:ext cx="712020" cy="879554"/>
              </a:xfrm>
              <a:prstGeom prst="rect">
                <a:avLst/>
              </a:prstGeom>
            </p:spPr>
          </p:pic>
          <p:sp>
            <p:nvSpPr>
              <p:cNvPr id="21" name="object 31">
                <a:extLst>
                  <a:ext uri="{FF2B5EF4-FFF2-40B4-BE49-F238E27FC236}">
                    <a16:creationId xmlns:a16="http://schemas.microsoft.com/office/drawing/2014/main" id="{03C935AE-BEFA-4259-A53C-334A66A7DF97}"/>
                  </a:ext>
                </a:extLst>
              </p:cNvPr>
              <p:cNvSpPr/>
              <p:nvPr/>
            </p:nvSpPr>
            <p:spPr>
              <a:xfrm>
                <a:off x="6722153" y="2562762"/>
                <a:ext cx="633095" cy="79311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793114">
                    <a:moveTo>
                      <a:pt x="476520" y="0"/>
                    </a:moveTo>
                    <a:lnTo>
                      <a:pt x="0" y="253465"/>
                    </a:lnTo>
                    <a:lnTo>
                      <a:pt x="18752" y="792877"/>
                    </a:lnTo>
                    <a:lnTo>
                      <a:pt x="110306" y="634302"/>
                    </a:lnTo>
                    <a:lnTo>
                      <a:pt x="357943" y="777274"/>
                    </a:lnTo>
                    <a:lnTo>
                      <a:pt x="632603" y="301547"/>
                    </a:lnTo>
                    <a:lnTo>
                      <a:pt x="384967" y="158575"/>
                    </a:lnTo>
                    <a:lnTo>
                      <a:pt x="476520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2336C384-BB98-98FF-4DDF-B3B310E36B3E}"/>
                </a:ext>
              </a:extLst>
            </p:cNvPr>
            <p:cNvGrpSpPr/>
            <p:nvPr/>
          </p:nvGrpSpPr>
          <p:grpSpPr>
            <a:xfrm>
              <a:off x="43153" y="2224404"/>
              <a:ext cx="1149584" cy="1150540"/>
              <a:chOff x="3781835" y="970040"/>
              <a:chExt cx="2284811" cy="2276285"/>
            </a:xfrm>
          </p:grpSpPr>
          <p:pic>
            <p:nvPicPr>
              <p:cNvPr id="18" name="object 32">
                <a:extLst>
                  <a:ext uri="{FF2B5EF4-FFF2-40B4-BE49-F238E27FC236}">
                    <a16:creationId xmlns:a16="http://schemas.microsoft.com/office/drawing/2014/main" id="{BB385E9B-30ED-B894-52B9-3B7F93F358DB}"/>
                  </a:ext>
                </a:extLst>
              </p:cNvPr>
              <p:cNvPicPr/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81835" y="970040"/>
                <a:ext cx="2284811" cy="2276285"/>
              </a:xfrm>
              <a:prstGeom prst="rect">
                <a:avLst/>
              </a:prstGeom>
            </p:spPr>
          </p:pic>
          <p:sp>
            <p:nvSpPr>
              <p:cNvPr id="19" name="object 33">
                <a:extLst>
                  <a:ext uri="{FF2B5EF4-FFF2-40B4-BE49-F238E27FC236}">
                    <a16:creationId xmlns:a16="http://schemas.microsoft.com/office/drawing/2014/main" id="{EF537AD7-110D-689D-D716-9167694BB83E}"/>
                  </a:ext>
                </a:extLst>
              </p:cNvPr>
              <p:cNvSpPr txBox="1"/>
              <p:nvPr/>
            </p:nvSpPr>
            <p:spPr>
              <a:xfrm>
                <a:off x="3962069" y="1704558"/>
                <a:ext cx="1931503" cy="744622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dirty="0"/>
                  <a:t>Другие</a:t>
                </a:r>
                <a:endParaRPr sz="2400" dirty="0">
                  <a:latin typeface="Helvetica-Light"/>
                  <a:cs typeface="Helvetica-Light"/>
                </a:endParaRPr>
              </a:p>
            </p:txBody>
          </p:sp>
        </p:grpSp>
      </p:grpSp>
      <p:pic>
        <p:nvPicPr>
          <p:cNvPr id="44" name="object 3">
            <a:extLst>
              <a:ext uri="{FF2B5EF4-FFF2-40B4-BE49-F238E27FC236}">
                <a16:creationId xmlns:a16="http://schemas.microsoft.com/office/drawing/2014/main" id="{7EB512BB-11D6-549E-0736-58E50ECFC90C}"/>
              </a:ext>
            </a:extLst>
          </p:cNvPr>
          <p:cNvPicPr/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84" y="4475381"/>
            <a:ext cx="3023879" cy="23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6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764E9-CCF2-CD21-039C-8A43CCE0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126"/>
          </a:xfrm>
        </p:spPr>
        <p:txBody>
          <a:bodyPr/>
          <a:lstStyle/>
          <a:p>
            <a:r>
              <a:rPr lang="ru-RU" dirty="0"/>
              <a:t>Ценности X</a:t>
            </a:r>
            <a:r>
              <a:rPr lang="en-US" dirty="0"/>
              <a:t>P</a:t>
            </a:r>
            <a:r>
              <a:rPr lang="ru-RU" dirty="0"/>
              <a:t>: уважение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8C2E7B-4911-0499-7564-67CE0181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3222" y="1287948"/>
            <a:ext cx="8121203" cy="5204926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dirty="0"/>
              <a:t>Все четыре предыдущие ценности подразумевают уважение членов команды друг к другу. </a:t>
            </a:r>
            <a:r>
              <a:rPr lang="ru-RU" b="1" dirty="0"/>
              <a:t>Если</a:t>
            </a:r>
            <a:r>
              <a:rPr lang="ru-RU" dirty="0"/>
              <a:t> программисты </a:t>
            </a:r>
            <a:r>
              <a:rPr lang="ru-RU" b="1" dirty="0"/>
              <a:t>не уважают друг друга</a:t>
            </a:r>
            <a:r>
              <a:rPr lang="ru-RU" dirty="0"/>
              <a:t> и свою работу, то </a:t>
            </a:r>
            <a:r>
              <a:rPr lang="ru-RU" b="1" dirty="0"/>
              <a:t>ни одна методология им не поможет</a:t>
            </a:r>
            <a:r>
              <a:rPr lang="ru-RU" dirty="0"/>
              <a:t>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dirty="0"/>
              <a:t>Уважение: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 </a:t>
            </a:r>
            <a:r>
              <a:rPr lang="ru-RU" b="1" dirty="0"/>
              <a:t>своей работе</a:t>
            </a:r>
            <a:r>
              <a:rPr lang="ru-RU" dirty="0"/>
              <a:t>,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к </a:t>
            </a:r>
            <a:r>
              <a:rPr lang="ru-RU" b="1" dirty="0"/>
              <a:t>коллегам</a:t>
            </a:r>
            <a:r>
              <a:rPr lang="ru-RU" dirty="0"/>
              <a:t> по работе, </a:t>
            </a:r>
            <a:r>
              <a:rPr lang="ru-RU" b="1" dirty="0"/>
              <a:t>их труду</a:t>
            </a:r>
            <a:r>
              <a:rPr lang="ru-RU" dirty="0"/>
              <a:t>,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к вашей </a:t>
            </a:r>
            <a:r>
              <a:rPr lang="ru-RU" b="1" dirty="0"/>
              <a:t>компании</a:t>
            </a:r>
            <a:r>
              <a:rPr lang="ru-RU" dirty="0"/>
              <a:t>,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к </a:t>
            </a:r>
            <a:r>
              <a:rPr lang="ru-RU" b="1" dirty="0"/>
              <a:t>продукту</a:t>
            </a:r>
            <a:r>
              <a:rPr lang="ru-RU" dirty="0"/>
              <a:t>, который делаем,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к </a:t>
            </a:r>
            <a:r>
              <a:rPr lang="ru-RU" b="1" dirty="0"/>
              <a:t>заказчику</a:t>
            </a:r>
            <a:r>
              <a:rPr lang="ru-RU" dirty="0"/>
              <a:t> и его бизнесу.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 уважением можем построить хорошую команду.</a:t>
            </a:r>
            <a:br>
              <a:rPr lang="ru-RU" dirty="0"/>
            </a:br>
            <a:r>
              <a:rPr lang="ru-RU" dirty="0"/>
              <a:t>Хорошие продукты создают хорошими командами, которые уважают и ценят друг друга. Уважение к коллегам, к чужому труду, к заказчику и т.п.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 плохих командах могут вечно ругать заказчика, что он неадекватен и т.п.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 плохих командах можем не уважать свой продукт который делаем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«когда же мы наконец выкатим эту хрень».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B50ED30-B9C8-2249-4EF2-B0EFF72FF807}"/>
              </a:ext>
            </a:extLst>
          </p:cNvPr>
          <p:cNvGrpSpPr/>
          <p:nvPr/>
        </p:nvGrpSpPr>
        <p:grpSpPr>
          <a:xfrm>
            <a:off x="159064" y="1442431"/>
            <a:ext cx="2913086" cy="3271234"/>
            <a:chOff x="43153" y="1618275"/>
            <a:chExt cx="3733404" cy="41924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0BA077CE-A955-08A9-38B5-01FCDEE86A69}"/>
                </a:ext>
              </a:extLst>
            </p:cNvPr>
            <p:cNvGrpSpPr/>
            <p:nvPr/>
          </p:nvGrpSpPr>
          <p:grpSpPr>
            <a:xfrm>
              <a:off x="1234512" y="3049812"/>
              <a:ext cx="1294208" cy="1294208"/>
              <a:chOff x="6484983" y="2480288"/>
              <a:chExt cx="2094135" cy="2094135"/>
            </a:xfrm>
          </p:grpSpPr>
          <p:pic>
            <p:nvPicPr>
              <p:cNvPr id="42" name="object 2">
                <a:extLst>
                  <a:ext uri="{FF2B5EF4-FFF2-40B4-BE49-F238E27FC236}">
                    <a16:creationId xmlns:a16="http://schemas.microsoft.com/office/drawing/2014/main" id="{346F73F3-BD87-DB8B-BEA3-E05F8A151FFC}"/>
                  </a:ext>
                </a:extLst>
              </p:cNvPr>
              <p:cNvPicPr/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4983" y="2480288"/>
                <a:ext cx="2094135" cy="2094135"/>
              </a:xfrm>
              <a:prstGeom prst="rect">
                <a:avLst/>
              </a:prstGeom>
            </p:spPr>
          </p:pic>
          <p:sp>
            <p:nvSpPr>
              <p:cNvPr id="43" name="object 3">
                <a:extLst>
                  <a:ext uri="{FF2B5EF4-FFF2-40B4-BE49-F238E27FC236}">
                    <a16:creationId xmlns:a16="http://schemas.microsoft.com/office/drawing/2014/main" id="{972553BF-ECAB-71DD-C473-2CFEDBB33317}"/>
                  </a:ext>
                </a:extLst>
              </p:cNvPr>
              <p:cNvSpPr txBox="1"/>
              <p:nvPr/>
            </p:nvSpPr>
            <p:spPr>
              <a:xfrm>
                <a:off x="6506931" y="3194184"/>
                <a:ext cx="1989862" cy="605002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14"/>
                  </a:spcBef>
                </a:pPr>
                <a:r>
                  <a:rPr dirty="0"/>
                  <a:t>Ценности</a:t>
                </a:r>
                <a:endParaRPr sz="2000" dirty="0"/>
              </a:p>
            </p:txBody>
          </p:sp>
        </p:grpSp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2A6724A7-616D-B205-97B1-F13ADE489A06}"/>
                </a:ext>
              </a:extLst>
            </p:cNvPr>
            <p:cNvGrpSpPr/>
            <p:nvPr/>
          </p:nvGrpSpPr>
          <p:grpSpPr>
            <a:xfrm>
              <a:off x="1611581" y="2703350"/>
              <a:ext cx="540070" cy="354474"/>
              <a:chOff x="9549447" y="3476333"/>
              <a:chExt cx="1005205" cy="659765"/>
            </a:xfrm>
          </p:grpSpPr>
          <p:pic>
            <p:nvPicPr>
              <p:cNvPr id="40" name="object 5">
                <a:extLst>
                  <a:ext uri="{FF2B5EF4-FFF2-40B4-BE49-F238E27FC236}">
                    <a16:creationId xmlns:a16="http://schemas.microsoft.com/office/drawing/2014/main" id="{5FBF4AAA-7511-115E-4B28-A082681F503D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49447" y="3476333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86E1165F-6029-03E6-225B-B03298923163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1331" y="3497275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D6091DB3-E81F-90C3-9CD5-D904FC89DB45}"/>
                </a:ext>
              </a:extLst>
            </p:cNvPr>
            <p:cNvGrpSpPr/>
            <p:nvPr/>
          </p:nvGrpSpPr>
          <p:grpSpPr>
            <a:xfrm>
              <a:off x="1328092" y="1618275"/>
              <a:ext cx="1149584" cy="1067282"/>
              <a:chOff x="7095356" y="-1079907"/>
              <a:chExt cx="2249662" cy="2048931"/>
            </a:xfrm>
          </p:grpSpPr>
          <p:pic>
            <p:nvPicPr>
              <p:cNvPr id="38" name="object 7">
                <a:extLst>
                  <a:ext uri="{FF2B5EF4-FFF2-40B4-BE49-F238E27FC236}">
                    <a16:creationId xmlns:a16="http://schemas.microsoft.com/office/drawing/2014/main" id="{A681850B-4F2F-EB14-77A0-4DF0DA15767B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5356" y="-1079907"/>
                <a:ext cx="2249662" cy="2048931"/>
              </a:xfrm>
              <a:prstGeom prst="rect">
                <a:avLst/>
              </a:prstGeom>
            </p:spPr>
          </p:pic>
          <p:sp>
            <p:nvSpPr>
              <p:cNvPr id="39" name="object 8">
                <a:extLst>
                  <a:ext uri="{FF2B5EF4-FFF2-40B4-BE49-F238E27FC236}">
                    <a16:creationId xmlns:a16="http://schemas.microsoft.com/office/drawing/2014/main" id="{60D21474-10A7-4C24-0CEA-89E71AABF1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2582" y="-455247"/>
                <a:ext cx="2114182" cy="646810"/>
              </a:xfrm>
              <a:prstGeom prst="rect">
                <a:avLst/>
              </a:prstGeom>
            </p:spPr>
            <p:txBody>
              <a:bodyPr vert="horz" wrap="square" lIns="0" tIns="1651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>
                    <a:latin typeface="+mn-lt"/>
                  </a:rPr>
                  <a:t>Общение</a:t>
                </a:r>
                <a:endParaRPr lang="ru-RU" sz="1600" dirty="0">
                  <a:latin typeface="+mn-lt"/>
                  <a:cs typeface="Helvetica-Light"/>
                </a:endParaRPr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3D84A34E-9500-172E-D3DC-7B5962BEE364}"/>
                </a:ext>
              </a:extLst>
            </p:cNvPr>
            <p:cNvGrpSpPr/>
            <p:nvPr/>
          </p:nvGrpSpPr>
          <p:grpSpPr>
            <a:xfrm rot="21188899">
              <a:off x="2295883" y="2964383"/>
              <a:ext cx="373222" cy="461038"/>
              <a:chOff x="9782690" y="2543313"/>
              <a:chExt cx="712020" cy="879554"/>
            </a:xfrm>
          </p:grpSpPr>
          <p:pic>
            <p:nvPicPr>
              <p:cNvPr id="36" name="object 10">
                <a:extLst>
                  <a:ext uri="{FF2B5EF4-FFF2-40B4-BE49-F238E27FC236}">
                    <a16:creationId xmlns:a16="http://schemas.microsoft.com/office/drawing/2014/main" id="{73761E17-5E83-F18C-D355-AEABB36EF911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2543313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7" name="object 11">
                <a:extLst>
                  <a:ext uri="{FF2B5EF4-FFF2-40B4-BE49-F238E27FC236}">
                    <a16:creationId xmlns:a16="http://schemas.microsoft.com/office/drawing/2014/main" id="{587F9AD3-4D06-5B09-4C05-5B39555DC612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2562762"/>
                <a:ext cx="632598" cy="792877"/>
              </a:xfrm>
              <a:prstGeom prst="rect">
                <a:avLst/>
              </a:prstGeom>
            </p:spPr>
          </p:pic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9A1CE348-01F3-9CC6-0A14-19711DCD3F47}"/>
                </a:ext>
              </a:extLst>
            </p:cNvPr>
            <p:cNvGrpSpPr/>
            <p:nvPr/>
          </p:nvGrpSpPr>
          <p:grpSpPr>
            <a:xfrm>
              <a:off x="2586597" y="2265886"/>
              <a:ext cx="1149584" cy="1099762"/>
              <a:chOff x="10442259" y="616670"/>
              <a:chExt cx="2249758" cy="2249661"/>
            </a:xfrm>
          </p:grpSpPr>
          <p:pic>
            <p:nvPicPr>
              <p:cNvPr id="34" name="object 12">
                <a:extLst>
                  <a:ext uri="{FF2B5EF4-FFF2-40B4-BE49-F238E27FC236}">
                    <a16:creationId xmlns:a16="http://schemas.microsoft.com/office/drawing/2014/main" id="{826B437E-0B80-C759-58A8-362296EF90D2}"/>
                  </a:ext>
                </a:extLst>
              </p:cNvPr>
              <p:cNvPicPr/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61667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5" name="object 13">
                <a:extLst>
                  <a:ext uri="{FF2B5EF4-FFF2-40B4-BE49-F238E27FC236}">
                    <a16:creationId xmlns:a16="http://schemas.microsoft.com/office/drawing/2014/main" id="{EC7FF433-2A0C-90AF-A172-B36223DED67F}"/>
                  </a:ext>
                </a:extLst>
              </p:cNvPr>
              <p:cNvSpPr txBox="1"/>
              <p:nvPr/>
            </p:nvSpPr>
            <p:spPr>
              <a:xfrm>
                <a:off x="10442259" y="1413310"/>
                <a:ext cx="2249658" cy="689203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600" dirty="0"/>
                  <a:t>Простота</a:t>
                </a:r>
                <a:endParaRPr sz="20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70A1AF38-F3BD-1A00-7D1C-68041F01C50F}"/>
                </a:ext>
              </a:extLst>
            </p:cNvPr>
            <p:cNvGrpSpPr/>
            <p:nvPr/>
          </p:nvGrpSpPr>
          <p:grpSpPr>
            <a:xfrm rot="384411">
              <a:off x="2321368" y="3901937"/>
              <a:ext cx="373222" cy="461038"/>
              <a:chOff x="9782690" y="4407131"/>
              <a:chExt cx="712020" cy="879554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8A724443-7EA9-9102-CC81-48FA3EC7CA3D}"/>
                  </a:ext>
                </a:extLst>
              </p:cNvPr>
              <p:cNvPicPr/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3" name="object 16">
                <a:extLst>
                  <a:ext uri="{FF2B5EF4-FFF2-40B4-BE49-F238E27FC236}">
                    <a16:creationId xmlns:a16="http://schemas.microsoft.com/office/drawing/2014/main" id="{2CAA6ED6-3FE1-0BCD-505D-0012A0834FC5}"/>
                  </a:ext>
                </a:extLst>
              </p:cNvPr>
              <p:cNvPicPr/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4432476"/>
                <a:ext cx="632599" cy="792878"/>
              </a:xfrm>
              <a:prstGeom prst="rect">
                <a:avLst/>
              </a:prstGeom>
            </p:spPr>
          </p:pic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E37E214A-8826-5B5D-2911-82070F93385A}"/>
                </a:ext>
              </a:extLst>
            </p:cNvPr>
            <p:cNvGrpSpPr/>
            <p:nvPr/>
          </p:nvGrpSpPr>
          <p:grpSpPr>
            <a:xfrm>
              <a:off x="2586171" y="3949628"/>
              <a:ext cx="1190386" cy="1148998"/>
              <a:chOff x="10442356" y="4396660"/>
              <a:chExt cx="2249661" cy="2249661"/>
            </a:xfrm>
          </p:grpSpPr>
          <p:pic>
            <p:nvPicPr>
              <p:cNvPr id="30" name="object 17">
                <a:extLst>
                  <a:ext uri="{FF2B5EF4-FFF2-40B4-BE49-F238E27FC236}">
                    <a16:creationId xmlns:a16="http://schemas.microsoft.com/office/drawing/2014/main" id="{370599C4-5E97-0D0A-4EE9-73F1A36EAC28}"/>
                  </a:ext>
                </a:extLst>
              </p:cNvPr>
              <p:cNvPicPr/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439666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1" name="object 18">
                <a:extLst>
                  <a:ext uri="{FF2B5EF4-FFF2-40B4-BE49-F238E27FC236}">
                    <a16:creationId xmlns:a16="http://schemas.microsoft.com/office/drawing/2014/main" id="{995EE246-1735-FF9E-6138-C162629ACF89}"/>
                  </a:ext>
                </a:extLst>
              </p:cNvPr>
              <p:cNvSpPr txBox="1"/>
              <p:nvPr/>
            </p:nvSpPr>
            <p:spPr>
              <a:xfrm>
                <a:off x="10527847" y="4903753"/>
                <a:ext cx="2113000" cy="1283141"/>
              </a:xfrm>
              <a:prstGeom prst="rect">
                <a:avLst/>
              </a:prstGeom>
            </p:spPr>
            <p:txBody>
              <a:bodyPr vert="horz" wrap="square" lIns="0" tIns="132715" rIns="0" bIns="0" rtlCol="0">
                <a:spAutoFit/>
              </a:bodyPr>
              <a:lstStyle/>
              <a:p>
                <a:pPr marR="5080" algn="ctr">
                  <a:lnSpc>
                    <a:spcPct val="75400"/>
                  </a:lnSpc>
                </a:pPr>
                <a:r>
                  <a:rPr lang="ru-RU" sz="1600" dirty="0"/>
                  <a:t>Обратная</a:t>
                </a:r>
                <a:br>
                  <a:rPr lang="ru-RU" sz="1600" dirty="0"/>
                </a:br>
                <a:r>
                  <a:rPr lang="ru-RU" sz="1600" dirty="0"/>
                  <a:t>связь</a:t>
                </a:r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A98BB839-26A9-3205-E33F-57894F0388CA}"/>
                </a:ext>
              </a:extLst>
            </p:cNvPr>
            <p:cNvGrpSpPr/>
            <p:nvPr/>
          </p:nvGrpSpPr>
          <p:grpSpPr>
            <a:xfrm>
              <a:off x="1641366" y="4342295"/>
              <a:ext cx="494872" cy="324760"/>
              <a:chOff x="8086407" y="5454220"/>
              <a:chExt cx="1005204" cy="659665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17048FDA-8AD3-8933-89F4-D73D2CD61C78}"/>
                  </a:ext>
                </a:extLst>
              </p:cNvPr>
              <p:cNvPicPr/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86407" y="5454220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29" name="object 21">
                <a:extLst>
                  <a:ext uri="{FF2B5EF4-FFF2-40B4-BE49-F238E27FC236}">
                    <a16:creationId xmlns:a16="http://schemas.microsoft.com/office/drawing/2014/main" id="{ECD99FA0-9D2B-911D-FF22-ACCA75E33D70}"/>
                  </a:ext>
                </a:extLst>
              </p:cNvPr>
              <p:cNvPicPr/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28290" y="5475162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F9A0122-0834-26C3-6E38-83FA6384953A}"/>
                </a:ext>
              </a:extLst>
            </p:cNvPr>
            <p:cNvGrpSpPr/>
            <p:nvPr/>
          </p:nvGrpSpPr>
          <p:grpSpPr>
            <a:xfrm>
              <a:off x="1308280" y="4661682"/>
              <a:ext cx="1161042" cy="1148998"/>
              <a:chOff x="7185911" y="6291891"/>
              <a:chExt cx="2258087" cy="2249661"/>
            </a:xfrm>
          </p:grpSpPr>
          <p:pic>
            <p:nvPicPr>
              <p:cNvPr id="26" name="object 22">
                <a:extLst>
                  <a:ext uri="{FF2B5EF4-FFF2-40B4-BE49-F238E27FC236}">
                    <a16:creationId xmlns:a16="http://schemas.microsoft.com/office/drawing/2014/main" id="{CB67A343-F555-92F1-9EDA-6F7E034B3D7E}"/>
                  </a:ext>
                </a:extLst>
              </p:cNvPr>
              <p:cNvPicPr/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85911" y="629189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7" name="object 23">
                <a:extLst>
                  <a:ext uri="{FF2B5EF4-FFF2-40B4-BE49-F238E27FC236}">
                    <a16:creationId xmlns:a16="http://schemas.microsoft.com/office/drawing/2014/main" id="{1DFAD09C-30C5-8388-560E-5F6EA2C5C1F1}"/>
                  </a:ext>
                </a:extLst>
              </p:cNvPr>
              <p:cNvSpPr txBox="1"/>
              <p:nvPr/>
            </p:nvSpPr>
            <p:spPr>
              <a:xfrm>
                <a:off x="7203182" y="7058155"/>
                <a:ext cx="2240816" cy="65967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/>
                  <a:t>Смелость</a:t>
                </a:r>
                <a:endParaRPr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A1C38631-AD6F-4CF2-B42D-8BA28C72CE72}"/>
                </a:ext>
              </a:extLst>
            </p:cNvPr>
            <p:cNvGrpSpPr/>
            <p:nvPr/>
          </p:nvGrpSpPr>
          <p:grpSpPr>
            <a:xfrm rot="21367978">
              <a:off x="1045070" y="3905651"/>
              <a:ext cx="378884" cy="468034"/>
              <a:chOff x="6683308" y="4407131"/>
              <a:chExt cx="712020" cy="879554"/>
            </a:xfrm>
          </p:grpSpPr>
          <p:pic>
            <p:nvPicPr>
              <p:cNvPr id="24" name="object 25">
                <a:extLst>
                  <a:ext uri="{FF2B5EF4-FFF2-40B4-BE49-F238E27FC236}">
                    <a16:creationId xmlns:a16="http://schemas.microsoft.com/office/drawing/2014/main" id="{DFA56F15-B388-03F4-28CB-547A2A051503}"/>
                  </a:ext>
                </a:extLst>
              </p:cNvPr>
              <p:cNvPicPr/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25" name="object 26">
                <a:extLst>
                  <a:ext uri="{FF2B5EF4-FFF2-40B4-BE49-F238E27FC236}">
                    <a16:creationId xmlns:a16="http://schemas.microsoft.com/office/drawing/2014/main" id="{8E993343-F18D-330F-0873-5D5AEA0ED824}"/>
                  </a:ext>
                </a:extLst>
              </p:cNvPr>
              <p:cNvPicPr/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2153" y="4432475"/>
                <a:ext cx="632604" cy="792877"/>
              </a:xfrm>
              <a:prstGeom prst="rect">
                <a:avLst/>
              </a:prstGeom>
            </p:spPr>
          </p:pic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90E5F081-A781-15CA-A841-22FB5B3640F2}"/>
                </a:ext>
              </a:extLst>
            </p:cNvPr>
            <p:cNvGrpSpPr/>
            <p:nvPr/>
          </p:nvGrpSpPr>
          <p:grpSpPr>
            <a:xfrm>
              <a:off x="43153" y="4048449"/>
              <a:ext cx="1172378" cy="1150540"/>
              <a:chOff x="3918995" y="4407131"/>
              <a:chExt cx="2258087" cy="2249661"/>
            </a:xfrm>
          </p:grpSpPr>
          <p:pic>
            <p:nvPicPr>
              <p:cNvPr id="22" name="object 27">
                <a:extLst>
                  <a:ext uri="{FF2B5EF4-FFF2-40B4-BE49-F238E27FC236}">
                    <a16:creationId xmlns:a16="http://schemas.microsoft.com/office/drawing/2014/main" id="{4B392E94-2EE4-794A-9531-F471AEE82284}"/>
                  </a:ext>
                </a:extLst>
              </p:cNvPr>
              <p:cNvPicPr/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18995" y="440713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3" name="object 28">
                <a:extLst>
                  <a:ext uri="{FF2B5EF4-FFF2-40B4-BE49-F238E27FC236}">
                    <a16:creationId xmlns:a16="http://schemas.microsoft.com/office/drawing/2014/main" id="{D60979EA-E752-34FB-BAE7-8C973CF590A2}"/>
                  </a:ext>
                </a:extLst>
              </p:cNvPr>
              <p:cNvSpPr txBox="1"/>
              <p:nvPr/>
            </p:nvSpPr>
            <p:spPr>
              <a:xfrm>
                <a:off x="3985569" y="5189409"/>
                <a:ext cx="2105497" cy="581661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400" b="1" dirty="0"/>
                  <a:t>Уважение</a:t>
                </a:r>
                <a:endParaRPr sz="3100" b="1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51495875-1C77-B2EB-DCC8-672A04E7BAD0}"/>
                </a:ext>
              </a:extLst>
            </p:cNvPr>
            <p:cNvGrpSpPr/>
            <p:nvPr/>
          </p:nvGrpSpPr>
          <p:grpSpPr>
            <a:xfrm rot="326389">
              <a:off x="1069212" y="3030878"/>
              <a:ext cx="373222" cy="461038"/>
              <a:chOff x="6683308" y="2543313"/>
              <a:chExt cx="712020" cy="879554"/>
            </a:xfrm>
          </p:grpSpPr>
          <p:pic>
            <p:nvPicPr>
              <p:cNvPr id="20" name="object 30">
                <a:extLst>
                  <a:ext uri="{FF2B5EF4-FFF2-40B4-BE49-F238E27FC236}">
                    <a16:creationId xmlns:a16="http://schemas.microsoft.com/office/drawing/2014/main" id="{735D77AE-6C3A-0265-C8E8-913D0F68E7E7}"/>
                  </a:ext>
                </a:extLst>
              </p:cNvPr>
              <p:cNvPicPr/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2543313"/>
                <a:ext cx="712020" cy="879554"/>
              </a:xfrm>
              <a:prstGeom prst="rect">
                <a:avLst/>
              </a:prstGeom>
            </p:spPr>
          </p:pic>
          <p:sp>
            <p:nvSpPr>
              <p:cNvPr id="21" name="object 31">
                <a:extLst>
                  <a:ext uri="{FF2B5EF4-FFF2-40B4-BE49-F238E27FC236}">
                    <a16:creationId xmlns:a16="http://schemas.microsoft.com/office/drawing/2014/main" id="{3F56D908-DFF3-AF5D-C3C3-CC4A326E6E31}"/>
                  </a:ext>
                </a:extLst>
              </p:cNvPr>
              <p:cNvSpPr/>
              <p:nvPr/>
            </p:nvSpPr>
            <p:spPr>
              <a:xfrm>
                <a:off x="6722153" y="2562762"/>
                <a:ext cx="633095" cy="79311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793114">
                    <a:moveTo>
                      <a:pt x="476520" y="0"/>
                    </a:moveTo>
                    <a:lnTo>
                      <a:pt x="0" y="253465"/>
                    </a:lnTo>
                    <a:lnTo>
                      <a:pt x="18752" y="792877"/>
                    </a:lnTo>
                    <a:lnTo>
                      <a:pt x="110306" y="634302"/>
                    </a:lnTo>
                    <a:lnTo>
                      <a:pt x="357943" y="777274"/>
                    </a:lnTo>
                    <a:lnTo>
                      <a:pt x="632603" y="301547"/>
                    </a:lnTo>
                    <a:lnTo>
                      <a:pt x="384967" y="158575"/>
                    </a:lnTo>
                    <a:lnTo>
                      <a:pt x="476520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F67E7B39-7A34-1673-B195-CFD2AD07B5EC}"/>
                </a:ext>
              </a:extLst>
            </p:cNvPr>
            <p:cNvGrpSpPr/>
            <p:nvPr/>
          </p:nvGrpSpPr>
          <p:grpSpPr>
            <a:xfrm>
              <a:off x="43153" y="2224404"/>
              <a:ext cx="1149584" cy="1150540"/>
              <a:chOff x="3781835" y="970040"/>
              <a:chExt cx="2284811" cy="2276285"/>
            </a:xfrm>
          </p:grpSpPr>
          <p:pic>
            <p:nvPicPr>
              <p:cNvPr id="18" name="object 32">
                <a:extLst>
                  <a:ext uri="{FF2B5EF4-FFF2-40B4-BE49-F238E27FC236}">
                    <a16:creationId xmlns:a16="http://schemas.microsoft.com/office/drawing/2014/main" id="{C5B7E3ED-882B-6E8B-9BDD-CAF25EECAF8E}"/>
                  </a:ext>
                </a:extLst>
              </p:cNvPr>
              <p:cNvPicPr/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81835" y="970040"/>
                <a:ext cx="2284811" cy="2276285"/>
              </a:xfrm>
              <a:prstGeom prst="rect">
                <a:avLst/>
              </a:prstGeom>
            </p:spPr>
          </p:pic>
          <p:sp>
            <p:nvSpPr>
              <p:cNvPr id="19" name="object 33">
                <a:extLst>
                  <a:ext uri="{FF2B5EF4-FFF2-40B4-BE49-F238E27FC236}">
                    <a16:creationId xmlns:a16="http://schemas.microsoft.com/office/drawing/2014/main" id="{3A748DBC-0453-B13E-88A4-F6A3301A36D6}"/>
                  </a:ext>
                </a:extLst>
              </p:cNvPr>
              <p:cNvSpPr txBox="1"/>
              <p:nvPr/>
            </p:nvSpPr>
            <p:spPr>
              <a:xfrm>
                <a:off x="3962069" y="1704558"/>
                <a:ext cx="1931503" cy="744622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dirty="0"/>
                  <a:t>Другие</a:t>
                </a:r>
                <a:endParaRPr sz="2400" dirty="0">
                  <a:latin typeface="Helvetica-Light"/>
                  <a:cs typeface="Helvetica-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74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0BE9F-68F3-D443-C816-CC3CA80C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Ценности X</a:t>
            </a:r>
            <a:r>
              <a:rPr lang="en-US" dirty="0"/>
              <a:t>P</a:t>
            </a:r>
            <a:r>
              <a:rPr lang="ru-RU" dirty="0"/>
              <a:t>: другие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CFF680-166A-8709-BFA3-3CCD9BCFD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960" y="1654737"/>
            <a:ext cx="5627052" cy="483813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Расширяем набор ценностей за счёт каких-то своих ценностей, которые не противоречат ценностям X</a:t>
            </a:r>
            <a:r>
              <a:rPr lang="en-US" sz="2000" dirty="0"/>
              <a:t>P.</a:t>
            </a:r>
            <a:endParaRPr lang="ru-RU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/>
              <a:t>Ценности лежат в основе, практики и принципы из них следуют.</a:t>
            </a: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/>
              <a:t>Если люди не разделяют эти ценности — они не могут работать в </a:t>
            </a:r>
            <a:r>
              <a:rPr lang="en-US" sz="2000" b="1" dirty="0"/>
              <a:t>agile</a:t>
            </a:r>
            <a:r>
              <a:rPr lang="ru-RU" sz="2000" b="1" dirty="0"/>
              <a:t>/X</a:t>
            </a:r>
            <a:r>
              <a:rPr lang="en-US" sz="2000" b="1" dirty="0"/>
              <a:t>P-</a:t>
            </a:r>
            <a:r>
              <a:rPr lang="ru-RU" sz="2000" b="1" dirty="0"/>
              <a:t>команде</a:t>
            </a:r>
            <a:r>
              <a:rPr lang="en-US" sz="2000" b="1" dirty="0"/>
              <a:t>.</a:t>
            </a:r>
            <a:endParaRPr lang="ru-RU" sz="2000" b="1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A3712E7-446F-E2C7-FD62-F35F4EFCAC98}"/>
              </a:ext>
            </a:extLst>
          </p:cNvPr>
          <p:cNvGrpSpPr/>
          <p:nvPr/>
        </p:nvGrpSpPr>
        <p:grpSpPr>
          <a:xfrm>
            <a:off x="549837" y="1934199"/>
            <a:ext cx="2913086" cy="3271234"/>
            <a:chOff x="43153" y="1618275"/>
            <a:chExt cx="3733404" cy="41924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74E2B8E8-9D5F-92FA-4A8F-B9222400414F}"/>
                </a:ext>
              </a:extLst>
            </p:cNvPr>
            <p:cNvGrpSpPr/>
            <p:nvPr/>
          </p:nvGrpSpPr>
          <p:grpSpPr>
            <a:xfrm>
              <a:off x="1234512" y="3049812"/>
              <a:ext cx="1294208" cy="1294208"/>
              <a:chOff x="6484983" y="2480288"/>
              <a:chExt cx="2094135" cy="2094135"/>
            </a:xfrm>
          </p:grpSpPr>
          <p:pic>
            <p:nvPicPr>
              <p:cNvPr id="42" name="object 2">
                <a:extLst>
                  <a:ext uri="{FF2B5EF4-FFF2-40B4-BE49-F238E27FC236}">
                    <a16:creationId xmlns:a16="http://schemas.microsoft.com/office/drawing/2014/main" id="{FCA4D29A-BF49-E5E7-3CDB-9418383F068B}"/>
                  </a:ext>
                </a:extLst>
              </p:cNvPr>
              <p:cNvPicPr/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4983" y="2480288"/>
                <a:ext cx="2094135" cy="2094135"/>
              </a:xfrm>
              <a:prstGeom prst="rect">
                <a:avLst/>
              </a:prstGeom>
            </p:spPr>
          </p:pic>
          <p:sp>
            <p:nvSpPr>
              <p:cNvPr id="43" name="object 3">
                <a:extLst>
                  <a:ext uri="{FF2B5EF4-FFF2-40B4-BE49-F238E27FC236}">
                    <a16:creationId xmlns:a16="http://schemas.microsoft.com/office/drawing/2014/main" id="{FB5EF061-CED8-3AD2-875B-D846EA3BD7DB}"/>
                  </a:ext>
                </a:extLst>
              </p:cNvPr>
              <p:cNvSpPr txBox="1"/>
              <p:nvPr/>
            </p:nvSpPr>
            <p:spPr>
              <a:xfrm>
                <a:off x="6506931" y="3194184"/>
                <a:ext cx="1989862" cy="605002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14"/>
                  </a:spcBef>
                </a:pPr>
                <a:r>
                  <a:rPr dirty="0"/>
                  <a:t>Ценности</a:t>
                </a:r>
                <a:endParaRPr sz="2000" dirty="0"/>
              </a:p>
            </p:txBody>
          </p:sp>
        </p:grpSp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07527AFC-6A74-D4B9-F03E-BF554BD4F915}"/>
                </a:ext>
              </a:extLst>
            </p:cNvPr>
            <p:cNvGrpSpPr/>
            <p:nvPr/>
          </p:nvGrpSpPr>
          <p:grpSpPr>
            <a:xfrm>
              <a:off x="1611581" y="2703350"/>
              <a:ext cx="540070" cy="354474"/>
              <a:chOff x="9549447" y="3476333"/>
              <a:chExt cx="1005205" cy="659765"/>
            </a:xfrm>
          </p:grpSpPr>
          <p:pic>
            <p:nvPicPr>
              <p:cNvPr id="40" name="object 5">
                <a:extLst>
                  <a:ext uri="{FF2B5EF4-FFF2-40B4-BE49-F238E27FC236}">
                    <a16:creationId xmlns:a16="http://schemas.microsoft.com/office/drawing/2014/main" id="{52B7E314-1999-E3A0-3DBE-BA1E87F5854F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49447" y="3476333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A5F98A57-04B1-5BFE-F3DB-66715D80BDC9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1331" y="3497275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414A8ADD-3196-B294-2B15-D16E7A6171AA}"/>
                </a:ext>
              </a:extLst>
            </p:cNvPr>
            <p:cNvGrpSpPr/>
            <p:nvPr/>
          </p:nvGrpSpPr>
          <p:grpSpPr>
            <a:xfrm>
              <a:off x="1328092" y="1618275"/>
              <a:ext cx="1149584" cy="1067282"/>
              <a:chOff x="7095356" y="-1079907"/>
              <a:chExt cx="2249662" cy="2048931"/>
            </a:xfrm>
          </p:grpSpPr>
          <p:pic>
            <p:nvPicPr>
              <p:cNvPr id="38" name="object 7">
                <a:extLst>
                  <a:ext uri="{FF2B5EF4-FFF2-40B4-BE49-F238E27FC236}">
                    <a16:creationId xmlns:a16="http://schemas.microsoft.com/office/drawing/2014/main" id="{62281909-BE00-5B12-0381-DAC4D85A132D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5356" y="-1079907"/>
                <a:ext cx="2249662" cy="2048931"/>
              </a:xfrm>
              <a:prstGeom prst="rect">
                <a:avLst/>
              </a:prstGeom>
            </p:spPr>
          </p:pic>
          <p:sp>
            <p:nvSpPr>
              <p:cNvPr id="39" name="object 8">
                <a:extLst>
                  <a:ext uri="{FF2B5EF4-FFF2-40B4-BE49-F238E27FC236}">
                    <a16:creationId xmlns:a16="http://schemas.microsoft.com/office/drawing/2014/main" id="{6124AB4E-EF37-0438-BC3B-3F36DE1070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2582" y="-455247"/>
                <a:ext cx="2114182" cy="646810"/>
              </a:xfrm>
              <a:prstGeom prst="rect">
                <a:avLst/>
              </a:prstGeom>
            </p:spPr>
            <p:txBody>
              <a:bodyPr vert="horz" wrap="square" lIns="0" tIns="1651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>
                    <a:latin typeface="+mn-lt"/>
                  </a:rPr>
                  <a:t>Общение</a:t>
                </a:r>
                <a:endParaRPr lang="ru-RU" sz="1600" dirty="0">
                  <a:latin typeface="+mn-lt"/>
                  <a:cs typeface="Helvetica-Light"/>
                </a:endParaRPr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B7F4A6BD-B496-CA09-C12D-D6E46DC6A875}"/>
                </a:ext>
              </a:extLst>
            </p:cNvPr>
            <p:cNvGrpSpPr/>
            <p:nvPr/>
          </p:nvGrpSpPr>
          <p:grpSpPr>
            <a:xfrm rot="21188899">
              <a:off x="2295883" y="2964383"/>
              <a:ext cx="373222" cy="461038"/>
              <a:chOff x="9782690" y="2543313"/>
              <a:chExt cx="712020" cy="879554"/>
            </a:xfrm>
          </p:grpSpPr>
          <p:pic>
            <p:nvPicPr>
              <p:cNvPr id="36" name="object 10">
                <a:extLst>
                  <a:ext uri="{FF2B5EF4-FFF2-40B4-BE49-F238E27FC236}">
                    <a16:creationId xmlns:a16="http://schemas.microsoft.com/office/drawing/2014/main" id="{37963031-0CEC-8CC9-C7C4-71399677D5EF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2543313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7" name="object 11">
                <a:extLst>
                  <a:ext uri="{FF2B5EF4-FFF2-40B4-BE49-F238E27FC236}">
                    <a16:creationId xmlns:a16="http://schemas.microsoft.com/office/drawing/2014/main" id="{F50C2EE9-23E8-DDE3-79FA-3696731B0251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2562762"/>
                <a:ext cx="632598" cy="792877"/>
              </a:xfrm>
              <a:prstGeom prst="rect">
                <a:avLst/>
              </a:prstGeom>
            </p:spPr>
          </p:pic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6E9B060C-240E-2823-6ABD-48603A485AA8}"/>
                </a:ext>
              </a:extLst>
            </p:cNvPr>
            <p:cNvGrpSpPr/>
            <p:nvPr/>
          </p:nvGrpSpPr>
          <p:grpSpPr>
            <a:xfrm>
              <a:off x="2586597" y="2265886"/>
              <a:ext cx="1149584" cy="1099762"/>
              <a:chOff x="10442259" y="616670"/>
              <a:chExt cx="2249758" cy="2249661"/>
            </a:xfrm>
          </p:grpSpPr>
          <p:pic>
            <p:nvPicPr>
              <p:cNvPr id="34" name="object 12">
                <a:extLst>
                  <a:ext uri="{FF2B5EF4-FFF2-40B4-BE49-F238E27FC236}">
                    <a16:creationId xmlns:a16="http://schemas.microsoft.com/office/drawing/2014/main" id="{FB81F7C0-3F19-EDFC-53D0-632C3E8E147A}"/>
                  </a:ext>
                </a:extLst>
              </p:cNvPr>
              <p:cNvPicPr/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61667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5" name="object 13">
                <a:extLst>
                  <a:ext uri="{FF2B5EF4-FFF2-40B4-BE49-F238E27FC236}">
                    <a16:creationId xmlns:a16="http://schemas.microsoft.com/office/drawing/2014/main" id="{C1F52E33-84CE-0445-B23E-FC0765B8F1E4}"/>
                  </a:ext>
                </a:extLst>
              </p:cNvPr>
              <p:cNvSpPr txBox="1"/>
              <p:nvPr/>
            </p:nvSpPr>
            <p:spPr>
              <a:xfrm>
                <a:off x="10442259" y="1413310"/>
                <a:ext cx="2249658" cy="689203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600" dirty="0"/>
                  <a:t>Простота</a:t>
                </a:r>
                <a:endParaRPr sz="20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041AA7D5-BBB4-166A-C957-2B31CD8F802A}"/>
                </a:ext>
              </a:extLst>
            </p:cNvPr>
            <p:cNvGrpSpPr/>
            <p:nvPr/>
          </p:nvGrpSpPr>
          <p:grpSpPr>
            <a:xfrm rot="384411">
              <a:off x="2321368" y="3901937"/>
              <a:ext cx="373222" cy="461038"/>
              <a:chOff x="9782690" y="4407131"/>
              <a:chExt cx="712020" cy="879554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7124DB51-EA05-DBCB-586C-25749F9F0750}"/>
                  </a:ext>
                </a:extLst>
              </p:cNvPr>
              <p:cNvPicPr/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2690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33" name="object 16">
                <a:extLst>
                  <a:ext uri="{FF2B5EF4-FFF2-40B4-BE49-F238E27FC236}">
                    <a16:creationId xmlns:a16="http://schemas.microsoft.com/office/drawing/2014/main" id="{851D483A-2E94-714C-BA0D-EAF29202FD22}"/>
                  </a:ext>
                </a:extLst>
              </p:cNvPr>
              <p:cNvPicPr/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3265" y="4432476"/>
                <a:ext cx="632599" cy="792878"/>
              </a:xfrm>
              <a:prstGeom prst="rect">
                <a:avLst/>
              </a:prstGeom>
            </p:spPr>
          </p:pic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3CDB9EE1-C6DE-0CE7-B08D-7CA78B5C00EA}"/>
                </a:ext>
              </a:extLst>
            </p:cNvPr>
            <p:cNvGrpSpPr/>
            <p:nvPr/>
          </p:nvGrpSpPr>
          <p:grpSpPr>
            <a:xfrm>
              <a:off x="2586171" y="3949628"/>
              <a:ext cx="1190386" cy="1148998"/>
              <a:chOff x="10442356" y="4396660"/>
              <a:chExt cx="2249661" cy="2249661"/>
            </a:xfrm>
          </p:grpSpPr>
          <p:pic>
            <p:nvPicPr>
              <p:cNvPr id="30" name="object 17">
                <a:extLst>
                  <a:ext uri="{FF2B5EF4-FFF2-40B4-BE49-F238E27FC236}">
                    <a16:creationId xmlns:a16="http://schemas.microsoft.com/office/drawing/2014/main" id="{73767398-E2D4-3FDA-47FF-52F1DD80F4A1}"/>
                  </a:ext>
                </a:extLst>
              </p:cNvPr>
              <p:cNvPicPr/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42356" y="4396660"/>
                <a:ext cx="2249661" cy="2249661"/>
              </a:xfrm>
              <a:prstGeom prst="rect">
                <a:avLst/>
              </a:prstGeom>
            </p:spPr>
          </p:pic>
          <p:sp>
            <p:nvSpPr>
              <p:cNvPr id="31" name="object 18">
                <a:extLst>
                  <a:ext uri="{FF2B5EF4-FFF2-40B4-BE49-F238E27FC236}">
                    <a16:creationId xmlns:a16="http://schemas.microsoft.com/office/drawing/2014/main" id="{5BEE453A-14E6-D9E4-9C9B-596BAE390CB2}"/>
                  </a:ext>
                </a:extLst>
              </p:cNvPr>
              <p:cNvSpPr txBox="1"/>
              <p:nvPr/>
            </p:nvSpPr>
            <p:spPr>
              <a:xfrm>
                <a:off x="10527847" y="4903753"/>
                <a:ext cx="2113000" cy="1283141"/>
              </a:xfrm>
              <a:prstGeom prst="rect">
                <a:avLst/>
              </a:prstGeom>
            </p:spPr>
            <p:txBody>
              <a:bodyPr vert="horz" wrap="square" lIns="0" tIns="132715" rIns="0" bIns="0" rtlCol="0">
                <a:spAutoFit/>
              </a:bodyPr>
              <a:lstStyle/>
              <a:p>
                <a:pPr marR="5080" algn="ctr">
                  <a:lnSpc>
                    <a:spcPct val="75400"/>
                  </a:lnSpc>
                </a:pPr>
                <a:r>
                  <a:rPr lang="ru-RU" sz="1600" dirty="0"/>
                  <a:t>Обратная</a:t>
                </a:r>
                <a:br>
                  <a:rPr lang="ru-RU" sz="1600" dirty="0"/>
                </a:br>
                <a:r>
                  <a:rPr lang="ru-RU" sz="1600" dirty="0"/>
                  <a:t>связь</a:t>
                </a:r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186936C4-8E12-27F4-DAB4-2751B29F0087}"/>
                </a:ext>
              </a:extLst>
            </p:cNvPr>
            <p:cNvGrpSpPr/>
            <p:nvPr/>
          </p:nvGrpSpPr>
          <p:grpSpPr>
            <a:xfrm>
              <a:off x="1641366" y="4342295"/>
              <a:ext cx="494872" cy="324760"/>
              <a:chOff x="8086407" y="5454220"/>
              <a:chExt cx="1005204" cy="659665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B3E6AEE9-B62B-9BC5-34AE-011A2CFDDB00}"/>
                  </a:ext>
                </a:extLst>
              </p:cNvPr>
              <p:cNvPicPr/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86407" y="5454220"/>
                <a:ext cx="1005204" cy="659665"/>
              </a:xfrm>
              <a:prstGeom prst="rect">
                <a:avLst/>
              </a:prstGeom>
            </p:spPr>
          </p:pic>
          <p:pic>
            <p:nvPicPr>
              <p:cNvPr id="29" name="object 21">
                <a:extLst>
                  <a:ext uri="{FF2B5EF4-FFF2-40B4-BE49-F238E27FC236}">
                    <a16:creationId xmlns:a16="http://schemas.microsoft.com/office/drawing/2014/main" id="{9EC6734F-CC95-1D85-85F7-33BFDC20DC69}"/>
                  </a:ext>
                </a:extLst>
              </p:cNvPr>
              <p:cNvPicPr/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28290" y="5475162"/>
                <a:ext cx="921437" cy="575898"/>
              </a:xfrm>
              <a:prstGeom prst="rect">
                <a:avLst/>
              </a:prstGeom>
            </p:spPr>
          </p:pic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86446696-6420-DEB7-68F7-924BF20C1111}"/>
                </a:ext>
              </a:extLst>
            </p:cNvPr>
            <p:cNvGrpSpPr/>
            <p:nvPr/>
          </p:nvGrpSpPr>
          <p:grpSpPr>
            <a:xfrm>
              <a:off x="1308280" y="4661682"/>
              <a:ext cx="1161042" cy="1148998"/>
              <a:chOff x="7185911" y="6291891"/>
              <a:chExt cx="2258087" cy="2249661"/>
            </a:xfrm>
          </p:grpSpPr>
          <p:pic>
            <p:nvPicPr>
              <p:cNvPr id="26" name="object 22">
                <a:extLst>
                  <a:ext uri="{FF2B5EF4-FFF2-40B4-BE49-F238E27FC236}">
                    <a16:creationId xmlns:a16="http://schemas.microsoft.com/office/drawing/2014/main" id="{F3CC3BCD-1C06-7207-527F-5B808C05CD24}"/>
                  </a:ext>
                </a:extLst>
              </p:cNvPr>
              <p:cNvPicPr/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85911" y="629189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7" name="object 23">
                <a:extLst>
                  <a:ext uri="{FF2B5EF4-FFF2-40B4-BE49-F238E27FC236}">
                    <a16:creationId xmlns:a16="http://schemas.microsoft.com/office/drawing/2014/main" id="{61D86396-2015-777C-D9B0-3F559DA60F1A}"/>
                  </a:ext>
                </a:extLst>
              </p:cNvPr>
              <p:cNvSpPr txBox="1"/>
              <p:nvPr/>
            </p:nvSpPr>
            <p:spPr>
              <a:xfrm>
                <a:off x="7203182" y="7058155"/>
                <a:ext cx="2240816" cy="659670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lang="ru-RU" sz="1600" dirty="0"/>
                  <a:t>Смелость</a:t>
                </a:r>
                <a:endParaRPr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84953879-81EF-5DED-D76B-18B86DE4FF23}"/>
                </a:ext>
              </a:extLst>
            </p:cNvPr>
            <p:cNvGrpSpPr/>
            <p:nvPr/>
          </p:nvGrpSpPr>
          <p:grpSpPr>
            <a:xfrm rot="21367978">
              <a:off x="1045070" y="3905651"/>
              <a:ext cx="378884" cy="468034"/>
              <a:chOff x="6683308" y="4407131"/>
              <a:chExt cx="712020" cy="879554"/>
            </a:xfrm>
          </p:grpSpPr>
          <p:pic>
            <p:nvPicPr>
              <p:cNvPr id="24" name="object 25">
                <a:extLst>
                  <a:ext uri="{FF2B5EF4-FFF2-40B4-BE49-F238E27FC236}">
                    <a16:creationId xmlns:a16="http://schemas.microsoft.com/office/drawing/2014/main" id="{122B7F36-D0AB-0244-B0A7-4F40122AF2BC}"/>
                  </a:ext>
                </a:extLst>
              </p:cNvPr>
              <p:cNvPicPr/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4407131"/>
                <a:ext cx="712020" cy="879554"/>
              </a:xfrm>
              <a:prstGeom prst="rect">
                <a:avLst/>
              </a:prstGeom>
            </p:spPr>
          </p:pic>
          <p:pic>
            <p:nvPicPr>
              <p:cNvPr id="25" name="object 26">
                <a:extLst>
                  <a:ext uri="{FF2B5EF4-FFF2-40B4-BE49-F238E27FC236}">
                    <a16:creationId xmlns:a16="http://schemas.microsoft.com/office/drawing/2014/main" id="{66324FE4-DFFE-C140-565E-8A32FC678481}"/>
                  </a:ext>
                </a:extLst>
              </p:cNvPr>
              <p:cNvPicPr/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2153" y="4432475"/>
                <a:ext cx="632604" cy="792877"/>
              </a:xfrm>
              <a:prstGeom prst="rect">
                <a:avLst/>
              </a:prstGeom>
            </p:spPr>
          </p:pic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6DA4742-58A6-1D96-5B91-EE7034FD1FB3}"/>
                </a:ext>
              </a:extLst>
            </p:cNvPr>
            <p:cNvGrpSpPr/>
            <p:nvPr/>
          </p:nvGrpSpPr>
          <p:grpSpPr>
            <a:xfrm>
              <a:off x="43153" y="4048449"/>
              <a:ext cx="1172378" cy="1150540"/>
              <a:chOff x="3918995" y="4407131"/>
              <a:chExt cx="2258087" cy="2249661"/>
            </a:xfrm>
          </p:grpSpPr>
          <p:pic>
            <p:nvPicPr>
              <p:cNvPr id="22" name="object 27">
                <a:extLst>
                  <a:ext uri="{FF2B5EF4-FFF2-40B4-BE49-F238E27FC236}">
                    <a16:creationId xmlns:a16="http://schemas.microsoft.com/office/drawing/2014/main" id="{70A7EAD2-618D-DF7A-2D88-EA9823D22140}"/>
                  </a:ext>
                </a:extLst>
              </p:cNvPr>
              <p:cNvPicPr/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18995" y="4407131"/>
                <a:ext cx="2258087" cy="2249661"/>
              </a:xfrm>
              <a:prstGeom prst="rect">
                <a:avLst/>
              </a:prstGeom>
            </p:spPr>
          </p:pic>
          <p:sp>
            <p:nvSpPr>
              <p:cNvPr id="23" name="object 28">
                <a:extLst>
                  <a:ext uri="{FF2B5EF4-FFF2-40B4-BE49-F238E27FC236}">
                    <a16:creationId xmlns:a16="http://schemas.microsoft.com/office/drawing/2014/main" id="{DCA72D01-6768-CC8D-94E8-F8969E37FB80}"/>
                  </a:ext>
                </a:extLst>
              </p:cNvPr>
              <p:cNvSpPr txBox="1"/>
              <p:nvPr/>
            </p:nvSpPr>
            <p:spPr>
              <a:xfrm>
                <a:off x="3985569" y="5189409"/>
                <a:ext cx="2105497" cy="581661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sz="1400" dirty="0"/>
                  <a:t>Уважение</a:t>
                </a:r>
                <a:endParaRPr sz="3100" dirty="0">
                  <a:latin typeface="Helvetica-Light"/>
                  <a:cs typeface="Helvetica-Light"/>
                </a:endParaRPr>
              </a:p>
            </p:txBody>
          </p: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3884D146-EDA7-78E5-E65C-84AEE7619B7A}"/>
                </a:ext>
              </a:extLst>
            </p:cNvPr>
            <p:cNvGrpSpPr/>
            <p:nvPr/>
          </p:nvGrpSpPr>
          <p:grpSpPr>
            <a:xfrm rot="326389">
              <a:off x="1069212" y="3030878"/>
              <a:ext cx="373222" cy="461038"/>
              <a:chOff x="6683308" y="2543313"/>
              <a:chExt cx="712020" cy="879554"/>
            </a:xfrm>
          </p:grpSpPr>
          <p:pic>
            <p:nvPicPr>
              <p:cNvPr id="20" name="object 30">
                <a:extLst>
                  <a:ext uri="{FF2B5EF4-FFF2-40B4-BE49-F238E27FC236}">
                    <a16:creationId xmlns:a16="http://schemas.microsoft.com/office/drawing/2014/main" id="{3B24CB72-BC76-64A4-A655-694F631C604C}"/>
                  </a:ext>
                </a:extLst>
              </p:cNvPr>
              <p:cNvPicPr/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308" y="2543313"/>
                <a:ext cx="712020" cy="879554"/>
              </a:xfrm>
              <a:prstGeom prst="rect">
                <a:avLst/>
              </a:prstGeom>
            </p:spPr>
          </p:pic>
          <p:sp>
            <p:nvSpPr>
              <p:cNvPr id="21" name="object 31">
                <a:extLst>
                  <a:ext uri="{FF2B5EF4-FFF2-40B4-BE49-F238E27FC236}">
                    <a16:creationId xmlns:a16="http://schemas.microsoft.com/office/drawing/2014/main" id="{340E65C2-72FB-FF2A-2A97-D142DFB2DD80}"/>
                  </a:ext>
                </a:extLst>
              </p:cNvPr>
              <p:cNvSpPr/>
              <p:nvPr/>
            </p:nvSpPr>
            <p:spPr>
              <a:xfrm>
                <a:off x="6722153" y="2562762"/>
                <a:ext cx="633095" cy="79311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793114">
                    <a:moveTo>
                      <a:pt x="476520" y="0"/>
                    </a:moveTo>
                    <a:lnTo>
                      <a:pt x="0" y="253465"/>
                    </a:lnTo>
                    <a:lnTo>
                      <a:pt x="18752" y="792877"/>
                    </a:lnTo>
                    <a:lnTo>
                      <a:pt x="110306" y="634302"/>
                    </a:lnTo>
                    <a:lnTo>
                      <a:pt x="357943" y="777274"/>
                    </a:lnTo>
                    <a:lnTo>
                      <a:pt x="632603" y="301547"/>
                    </a:lnTo>
                    <a:lnTo>
                      <a:pt x="384967" y="158575"/>
                    </a:lnTo>
                    <a:lnTo>
                      <a:pt x="476520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408464F0-553C-D0E8-0904-EF2243CC1B6A}"/>
                </a:ext>
              </a:extLst>
            </p:cNvPr>
            <p:cNvGrpSpPr/>
            <p:nvPr/>
          </p:nvGrpSpPr>
          <p:grpSpPr>
            <a:xfrm>
              <a:off x="43153" y="2224404"/>
              <a:ext cx="1149584" cy="1150540"/>
              <a:chOff x="3781835" y="970040"/>
              <a:chExt cx="2284811" cy="2276285"/>
            </a:xfrm>
          </p:grpSpPr>
          <p:pic>
            <p:nvPicPr>
              <p:cNvPr id="18" name="object 32">
                <a:extLst>
                  <a:ext uri="{FF2B5EF4-FFF2-40B4-BE49-F238E27FC236}">
                    <a16:creationId xmlns:a16="http://schemas.microsoft.com/office/drawing/2014/main" id="{625566E0-EC99-F9E0-9FF2-BAA312F1CC9D}"/>
                  </a:ext>
                </a:extLst>
              </p:cNvPr>
              <p:cNvPicPr/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81835" y="970040"/>
                <a:ext cx="2284811" cy="2276285"/>
              </a:xfrm>
              <a:prstGeom prst="rect">
                <a:avLst/>
              </a:prstGeom>
            </p:spPr>
          </p:pic>
          <p:sp>
            <p:nvSpPr>
              <p:cNvPr id="19" name="object 33">
                <a:extLst>
                  <a:ext uri="{FF2B5EF4-FFF2-40B4-BE49-F238E27FC236}">
                    <a16:creationId xmlns:a16="http://schemas.microsoft.com/office/drawing/2014/main" id="{590F08A6-AB7D-26F9-AD9A-7CBFE9706A62}"/>
                  </a:ext>
                </a:extLst>
              </p:cNvPr>
              <p:cNvSpPr txBox="1"/>
              <p:nvPr/>
            </p:nvSpPr>
            <p:spPr>
              <a:xfrm>
                <a:off x="3962069" y="1704558"/>
                <a:ext cx="1931503" cy="744622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30"/>
                  </a:spcBef>
                </a:pPr>
                <a:r>
                  <a:rPr b="1" dirty="0"/>
                  <a:t>Другие</a:t>
                </a:r>
                <a:endParaRPr sz="2400" b="1" dirty="0">
                  <a:latin typeface="Helvetica-Light"/>
                  <a:cs typeface="Helvetica-Light"/>
                </a:endParaRPr>
              </a:p>
            </p:txBody>
          </p:sp>
        </p:grpSp>
      </p:grp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183E629-176F-E88E-155B-D0C0A57FFBB2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1739" y="1715625"/>
            <a:ext cx="2180329" cy="21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мощных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@xtrueman</a:t>
            </a:r>
          </a:p>
          <a:p>
            <a:pPr marL="0" indent="0">
              <a:buNone/>
            </a:pPr>
            <a:r>
              <a:rPr lang="en-US" dirty="0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13B50-AF53-0C13-BD08-C3D31136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08" y="288351"/>
            <a:ext cx="6978480" cy="794148"/>
          </a:xfrm>
        </p:spPr>
        <p:txBody>
          <a:bodyPr>
            <a:normAutofit/>
          </a:bodyPr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человечность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EBD40-F96C-E543-C454-FF3523A54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59" y="1159099"/>
            <a:ext cx="7559900" cy="55443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Программное обеспечение создается людьми, поэтому человеческий фактор очень важен.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/>
              <a:t>Люди </a:t>
            </a:r>
            <a:r>
              <a:rPr lang="en-US" sz="2000" b="1" dirty="0"/>
              <a:t>≠ </a:t>
            </a:r>
            <a:r>
              <a:rPr lang="ru-RU" sz="2000" b="1" dirty="0"/>
              <a:t>ресурсы</a:t>
            </a:r>
            <a:r>
              <a:rPr lang="ru-RU" sz="2000" dirty="0"/>
              <a:t> (в отличие от классического </a:t>
            </a:r>
            <a:r>
              <a:rPr lang="en-US" sz="2000" dirty="0"/>
              <a:t>PM</a:t>
            </a:r>
            <a:r>
              <a:rPr lang="ru-RU" sz="2000" dirty="0"/>
              <a:t>)</a:t>
            </a:r>
            <a:r>
              <a:rPr lang="en-US" sz="2000" dirty="0"/>
              <a:t>.</a:t>
            </a: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Процессы вокруг людей.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 у людей есть потребности, которые нужно учитывать: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новой книге Кент приводит следующий список потребностей команды: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u="sng" dirty="0"/>
              <a:t>Базовая безопасность</a:t>
            </a:r>
            <a:r>
              <a:rPr lang="ru-RU" sz="2000" dirty="0"/>
              <a:t> – необходимость справляться с работой;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u="sng" dirty="0"/>
              <a:t>Достижения, признание</a:t>
            </a:r>
            <a:r>
              <a:rPr lang="ru-RU" sz="2000" dirty="0"/>
              <a:t> – чувство собственной полезности на работе;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u="sng" dirty="0"/>
              <a:t>Принадлежность</a:t>
            </a:r>
            <a:r>
              <a:rPr lang="ru-RU" sz="2000" dirty="0"/>
              <a:t> – способность причислять себя к группе;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u="sng" dirty="0"/>
              <a:t>Рост</a:t>
            </a:r>
            <a:r>
              <a:rPr lang="ru-RU" sz="2000" dirty="0"/>
              <a:t> – возможность расширять и углублять свои навыки, видеть новые перспективы;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u="sng" dirty="0"/>
              <a:t>Близость</a:t>
            </a:r>
            <a:r>
              <a:rPr lang="ru-RU" sz="2000" dirty="0"/>
              <a:t> – способность понимать других и быть понятым.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1E3A9A5-DA4A-9E45-CE9C-D3EE14091059}"/>
              </a:ext>
            </a:extLst>
          </p:cNvPr>
          <p:cNvSpPr txBox="1">
            <a:spLocks/>
          </p:cNvSpPr>
          <p:nvPr/>
        </p:nvSpPr>
        <p:spPr>
          <a:xfrm>
            <a:off x="7585470" y="735529"/>
            <a:ext cx="12086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0" dirty="0">
                <a:solidFill>
                  <a:schemeClr val="accent1">
                    <a:lumMod val="75000"/>
                  </a:schemeClr>
                </a:solidFill>
                <a:latin typeface="Trebuchet MS" panose="020B0703020202090204" pitchFamily="34" charset="0"/>
              </a:rPr>
              <a:t>’’</a:t>
            </a:r>
            <a:endParaRPr lang="ru-RU" sz="12000" dirty="0">
              <a:solidFill>
                <a:schemeClr val="accent1">
                  <a:lumMod val="7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A145F-82BF-82E1-FC2E-17F8ED5528A8}"/>
              </a:ext>
            </a:extLst>
          </p:cNvPr>
          <p:cNvSpPr txBox="1"/>
          <p:nvPr/>
        </p:nvSpPr>
        <p:spPr>
          <a:xfrm>
            <a:off x="8372475" y="1082499"/>
            <a:ext cx="360997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fontAlgn="base"/>
            <a:r>
              <a:rPr lang="ru-RU" b="1" dirty="0"/>
              <a:t>Планирование ресурсов</a:t>
            </a:r>
          </a:p>
          <a:p>
            <a:pPr algn="l" fontAlgn="base"/>
            <a:r>
              <a:rPr lang="ru-RU" dirty="0"/>
              <a:t>Этот способ направлен на подсчет ресурсов, необходимых для выполнения задачи или проекта в указанные сроки. В методе планирования ресурсы делятся на две категории:</a:t>
            </a:r>
          </a:p>
          <a:p>
            <a:pPr marL="216000" indent="-216000" algn="l" fontAlgn="base">
              <a:buFont typeface="Arial" panose="020B0604020202020204" pitchFamily="34" charset="0"/>
              <a:buChar char="•"/>
            </a:pPr>
            <a:r>
              <a:rPr lang="ru-RU" dirty="0"/>
              <a:t>Расходные (деньги, материалы)</a:t>
            </a:r>
          </a:p>
          <a:p>
            <a:pPr marL="216000" indent="-216000" algn="l" fontAlgn="base">
              <a:buFont typeface="Arial" panose="020B0604020202020204" pitchFamily="34" charset="0"/>
              <a:buChar char="•"/>
            </a:pPr>
            <a:r>
              <a:rPr lang="ru-RU" dirty="0"/>
              <a:t>Повторно используемые (оборудование, рабочие)</a:t>
            </a:r>
          </a:p>
        </p:txBody>
      </p:sp>
    </p:spTree>
    <p:extLst>
      <p:ext uri="{BB962C8B-B14F-4D97-AF65-F5344CB8AC3E}">
        <p14:creationId xmlns:p14="http://schemas.microsoft.com/office/powerpoint/2010/main" val="252763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D9136-BF60-4DBC-0E16-0627A243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44425" cy="884126"/>
          </a:xfrm>
        </p:spPr>
        <p:txBody>
          <a:bodyPr/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экономика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7118C0-0B51-FEB0-55E4-6ED1CC4C0F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625" y="190500"/>
            <a:ext cx="4471831" cy="32385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28EE31B-54FF-AB42-1B58-B859879F5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39" y="1481070"/>
            <a:ext cx="7328079" cy="512579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ПО, которое вы производите, должно обладать некой ценностью (</a:t>
            </a:r>
            <a:r>
              <a:rPr lang="en" sz="2800" b="1" dirty="0"/>
              <a:t>business value</a:t>
            </a:r>
            <a:r>
              <a:rPr lang="en" sz="2800" dirty="0"/>
              <a:t>).</a:t>
            </a:r>
            <a:endParaRPr lang="ru-RU" sz="2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/>
              <a:t>Value </a:t>
            </a:r>
            <a:r>
              <a:rPr lang="ru-RU" sz="2800" b="1" dirty="0"/>
              <a:t>сегодня важнее </a:t>
            </a:r>
            <a:r>
              <a:rPr lang="en-US" sz="2800" b="1" dirty="0"/>
              <a:t>Value </a:t>
            </a:r>
            <a:r>
              <a:rPr lang="ru-RU" sz="2800" b="1" dirty="0"/>
              <a:t>завтра</a:t>
            </a:r>
            <a:r>
              <a:rPr lang="ru-RU" sz="2800" dirty="0"/>
              <a:t>.</a:t>
            </a:r>
            <a:br>
              <a:rPr lang="en-US" sz="2800" dirty="0"/>
            </a:br>
            <a:r>
              <a:rPr lang="ru-RU" sz="2800" dirty="0"/>
              <a:t>Доллар, заработанный сегодня, стоит больше, чем доллар заработанный завтра:</a:t>
            </a:r>
            <a:br>
              <a:rPr lang="ru-RU" sz="2800" dirty="0"/>
            </a:br>
            <a:r>
              <a:rPr lang="ru-RU" sz="2800" dirty="0"/>
              <a:t>чем быстрее мы выпускаем программный продукт и начинаем зарабатывать деньги, тем больше прибыль.</a:t>
            </a:r>
            <a:endParaRPr lang="en-US" sz="2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Time-to-Market.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Так, если вы можете отложить архитектурные изменения до того момента, когда их необходимость станет совершенно очевидной, то сбережете своей компании большие деньги.</a:t>
            </a:r>
            <a:endParaRPr lang="en-US" sz="2800" dirty="0"/>
          </a:p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Практики ХР приветствуют </a:t>
            </a:r>
            <a:r>
              <a:rPr lang="ru-RU" sz="2800" u="sng" dirty="0"/>
              <a:t>инкрементальный дизайн</a:t>
            </a:r>
            <a:r>
              <a:rPr lang="ru-RU" sz="2800" dirty="0"/>
              <a:t>, внимание к тому, что приносит выгоду клиенту.</a:t>
            </a:r>
            <a:br>
              <a:rPr lang="ru-RU" sz="2800" dirty="0"/>
            </a:br>
            <a:r>
              <a:rPr lang="ru-RU" sz="2800" dirty="0"/>
              <a:t>Принцип «</a:t>
            </a:r>
            <a:r>
              <a:rPr lang="ru-RU" sz="2800" b="1" dirty="0"/>
              <a:t>плати за то, чем пользуешься</a:t>
            </a:r>
            <a:r>
              <a:rPr lang="ru-RU" sz="2800" dirty="0"/>
              <a:t>». Все это значительно упрощает и ускоряет процесс принятия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117624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09934-E2CF-BE35-BE95-A5F101D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126"/>
          </a:xfrm>
        </p:spPr>
        <p:txBody>
          <a:bodyPr>
            <a:normAutofit/>
          </a:bodyPr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Взаимная выгода</a:t>
            </a:r>
            <a:r>
              <a:rPr lang="en-US" dirty="0"/>
              <a:t> (win-win)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F1AAE8-4801-81B2-81B5-7B5E55AF7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47" y="1382626"/>
            <a:ext cx="6824730" cy="531253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Всякая деятельность должна приносить выгоду задействованным людям и организациям.</a:t>
            </a:r>
            <a:br>
              <a:rPr lang="ru-RU" sz="2800" dirty="0"/>
            </a:br>
            <a:r>
              <a:rPr lang="en-US" sz="2800" dirty="0"/>
              <a:t>Win-Win </a:t>
            </a:r>
            <a:r>
              <a:rPr lang="ru-RU" sz="2800" dirty="0"/>
              <a:t>лучше, чем </a:t>
            </a:r>
            <a:r>
              <a:rPr lang="en-US" sz="2800" dirty="0"/>
              <a:t>Win-Loose.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dirty="0"/>
              <a:t>Win-Loose-</a:t>
            </a:r>
            <a:r>
              <a:rPr lang="ru-RU" sz="2800" dirty="0"/>
              <a:t>решения всегда ухудшают положение в перспективе, так как они портят отношения и разрушают рабочую среду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dirty="0"/>
              <a:t>Win-Win </a:t>
            </a:r>
            <a:r>
              <a:rPr lang="ru-RU" sz="2800" b="1" dirty="0"/>
              <a:t>всегда лучше в долгосрочной перспективе.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А </a:t>
            </a:r>
            <a:r>
              <a:rPr lang="ru-RU" b="1" dirty="0"/>
              <a:t>разработка ПО</a:t>
            </a:r>
            <a:r>
              <a:rPr lang="ru-RU" dirty="0"/>
              <a:t> и вывод продуктов на рынок — это всегда </a:t>
            </a:r>
            <a:r>
              <a:rPr lang="ru-RU" b="1" dirty="0"/>
              <a:t>работа в долгую</a:t>
            </a:r>
            <a:r>
              <a:rPr lang="ru-RU" dirty="0"/>
              <a:t>.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Вместо </a:t>
            </a:r>
            <a:r>
              <a:rPr lang="en-US" dirty="0"/>
              <a:t>«</a:t>
            </a:r>
            <a:r>
              <a:rPr lang="ru-RU" dirty="0"/>
              <a:t>впарить хрень и свалить</a:t>
            </a:r>
            <a:r>
              <a:rPr lang="en-US" dirty="0"/>
              <a:t>», </a:t>
            </a:r>
            <a:r>
              <a:rPr lang="ru-RU" dirty="0"/>
              <a:t>напротив, идём навстречу клиенту и это в конце концов окупится.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Вместо </a:t>
            </a:r>
            <a:r>
              <a:rPr lang="en-US" dirty="0"/>
              <a:t>«</a:t>
            </a:r>
            <a:r>
              <a:rPr lang="ru-RU" dirty="0"/>
              <a:t>сделать плохой продукт и хорошо разрекламировать</a:t>
            </a:r>
            <a:r>
              <a:rPr lang="en-US" dirty="0"/>
              <a:t>» </a:t>
            </a:r>
            <a:r>
              <a:rPr lang="ru-RU" dirty="0"/>
              <a:t>лучше сделать хороший продукт и он будет через какое-то время сам себя продавать (пример про </a:t>
            </a:r>
            <a:r>
              <a:rPr lang="en-US" dirty="0"/>
              <a:t>Bitrix).</a:t>
            </a: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D4C499-FB16-8F1E-F79F-4227E7C84E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9899" y="2085606"/>
            <a:ext cx="4533364" cy="29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50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80F97C-96C4-001E-845A-E6EC96E5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75" y="236336"/>
            <a:ext cx="10515600" cy="961399"/>
          </a:xfrm>
        </p:spPr>
        <p:txBody>
          <a:bodyPr/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Непрерывное улучшение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1AD0BA-42D5-7F51-CA3B-C019941C7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49" y="1154247"/>
            <a:ext cx="8122568" cy="553147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b="1" dirty="0"/>
              <a:t>Постоянное развитие и движение вперед</a:t>
            </a:r>
            <a:r>
              <a:rPr lang="ru-RU" sz="2800" dirty="0"/>
              <a:t> (японский принцип </a:t>
            </a:r>
            <a:r>
              <a:rPr lang="ru-RU" sz="2800" b="1" i="1" dirty="0"/>
              <a:t>Кайдзен</a:t>
            </a:r>
            <a:r>
              <a:rPr lang="ru-RU" sz="2800" dirty="0"/>
              <a:t>).</a:t>
            </a:r>
            <a:endParaRPr lang="ru-RU" dirty="0"/>
          </a:p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Совершенство недостижимо, однако надо постоянно к нему стремиться.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Каждый день надо стараться работать как можно лучше и придумывать новые способы сделать работу еще более эффективной.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Таким образом, с каждой итерацией продукт становится все лучше и лучше – как с точки зрения качества кода, так и с точки зрения функциональных возможностей.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Но самое главное — мы не только и не столько </a:t>
            </a:r>
            <a:r>
              <a:rPr lang="ru-RU" u="sng" dirty="0"/>
              <a:t>улучшаем продукт</a:t>
            </a:r>
            <a:r>
              <a:rPr lang="ru-RU" dirty="0"/>
              <a:t> или </a:t>
            </a:r>
            <a:r>
              <a:rPr lang="ru-RU" u="sng" dirty="0"/>
              <a:t>технологии</a:t>
            </a:r>
            <a:r>
              <a:rPr lang="ru-RU" dirty="0"/>
              <a:t> сами по себе, а то </a:t>
            </a:r>
            <a:r>
              <a:rPr lang="ru-RU" b="1" dirty="0"/>
              <a:t>КАК мы работаем</a:t>
            </a:r>
            <a:r>
              <a:rPr lang="ru-RU" dirty="0"/>
              <a:t> (</a:t>
            </a:r>
            <a:r>
              <a:rPr lang="ru-RU" u="sng" dirty="0"/>
              <a:t>процессы</a:t>
            </a:r>
            <a:r>
              <a:rPr lang="ru-RU" dirty="0"/>
              <a:t>, </a:t>
            </a:r>
            <a:r>
              <a:rPr lang="ru-RU" u="sng" dirty="0"/>
              <a:t>инструменты</a:t>
            </a:r>
            <a:r>
              <a:rPr lang="ru-RU" dirty="0"/>
              <a:t>, </a:t>
            </a:r>
            <a:r>
              <a:rPr lang="ru-RU" u="sng" dirty="0"/>
              <a:t>взаимодействие</a:t>
            </a:r>
            <a:r>
              <a:rPr lang="ru-RU" dirty="0"/>
              <a:t>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Как этого достичь?</a:t>
            </a:r>
          </a:p>
          <a:p>
            <a:pPr>
              <a:lnSpc>
                <a:spcPct val="120000"/>
              </a:lnSpc>
            </a:pPr>
            <a:r>
              <a:rPr lang="ru-RU" sz="2800" dirty="0"/>
              <a:t>Для этого </a:t>
            </a:r>
            <a:r>
              <a:rPr lang="ru-RU" sz="2800" b="1" dirty="0"/>
              <a:t>регулярно проводим </a:t>
            </a:r>
            <a:r>
              <a:rPr lang="ru-RU" sz="2800" b="1" i="1" dirty="0"/>
              <a:t>ретроспективу</a:t>
            </a:r>
            <a:r>
              <a:rPr lang="ru-RU" sz="2800" dirty="0"/>
              <a:t>.</a:t>
            </a:r>
          </a:p>
          <a:p>
            <a:pPr>
              <a:lnSpc>
                <a:spcPct val="120000"/>
              </a:lnSpc>
            </a:pPr>
            <a:r>
              <a:rPr lang="ru-RU" sz="2800" dirty="0"/>
              <a:t>Если случился любой факап (система упала, взломали, сильно снизилась производительность и т.п.) — собираемся на встречу и думаем как </a:t>
            </a:r>
            <a:r>
              <a:rPr lang="ru-RU" sz="2800" b="1" dirty="0"/>
              <a:t>решить проблему системно</a:t>
            </a:r>
            <a:r>
              <a:rPr lang="ru-RU" sz="2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97B18E-F409-BDC0-670C-A1273F234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65" r="3557"/>
          <a:stretch/>
        </p:blipFill>
        <p:spPr>
          <a:xfrm>
            <a:off x="8987584" y="1791222"/>
            <a:ext cx="3204415" cy="2516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079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22692-DF1C-EFB7-D4EE-7F0D08EE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4278"/>
          </a:xfrm>
        </p:spPr>
        <p:txBody>
          <a:bodyPr>
            <a:normAutofit/>
          </a:bodyPr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Разнообразие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2BAFEC-AA87-24C9-4F29-5E13A4807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989"/>
            <a:ext cx="6361090" cy="50468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100" dirty="0"/>
              <a:t>Если все члены команды похожи друг на друга, работа в ней может оказаться очень комфортной, но малоэффективной.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100" dirty="0"/>
              <a:t>Лучше, когда в команде есть представители из </a:t>
            </a:r>
            <a:r>
              <a:rPr lang="ru-RU" sz="2100" u="sng" dirty="0"/>
              <a:t>разных областей знаний</a:t>
            </a:r>
            <a:r>
              <a:rPr lang="ru-RU" sz="2100" dirty="0"/>
              <a:t>, разные </a:t>
            </a:r>
            <a:r>
              <a:rPr lang="ru-RU" sz="2100" u="sng" dirty="0"/>
              <a:t>характеры</a:t>
            </a:r>
            <a:r>
              <a:rPr lang="ru-RU" sz="2100" dirty="0"/>
              <a:t> / психотипы.</a:t>
            </a:r>
            <a:br>
              <a:rPr lang="ru-RU" sz="2100" dirty="0"/>
            </a:br>
            <a:r>
              <a:rPr lang="ru-RU" sz="2100" dirty="0"/>
              <a:t>Это позволяет </a:t>
            </a:r>
            <a:r>
              <a:rPr lang="ru-RU" sz="2100" b="1" dirty="0"/>
              <a:t>лучше находить и решать проблемы</a:t>
            </a:r>
            <a:r>
              <a:rPr lang="ru-RU" sz="2100" dirty="0"/>
              <a:t>. Если вы способны разрешать конфликтные ситуации и эффективно выбирать из альтернативных решений.</a:t>
            </a:r>
            <a:br>
              <a:rPr lang="ru-RU" sz="2100" dirty="0"/>
            </a:br>
            <a:r>
              <a:rPr lang="ru-RU" sz="2100" dirty="0"/>
              <a:t>Разнородные команды умеют находить </a:t>
            </a:r>
            <a:r>
              <a:rPr lang="ru-RU" sz="2100" b="1" dirty="0"/>
              <a:t>неожиданные решения в сложных ситуациях</a:t>
            </a:r>
            <a:r>
              <a:rPr lang="ru-RU" sz="2100" dirty="0"/>
              <a:t>, что в нашей области очень важно.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100" dirty="0"/>
              <a:t>Собеседования: люди часто выбирают людей, похожих на себя.</a:t>
            </a:r>
            <a:endParaRPr lang="en-US" sz="21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BD6861-F56E-D124-C5E1-C49B9553BC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1456" y="3821448"/>
            <a:ext cx="2022344" cy="30365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386598-F31E-9086-1590-1252193FB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884" y="749233"/>
            <a:ext cx="3731487" cy="277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42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6FF02-A9D1-BAD1-9BF0-3D768C64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01" y="365126"/>
            <a:ext cx="10515600" cy="1000036"/>
          </a:xfrm>
        </p:spPr>
        <p:txBody>
          <a:bodyPr/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Обдумывание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D59D27-BC1C-9720-6E24-B5EADEB3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01" y="1365162"/>
            <a:ext cx="7031865" cy="529321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Эффективно работающие программисты не просто пишут код.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Они спрашивают себя, как они работают и почему они делают данную систему именно так, а не иначе.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Людям нужно четко видеть причины, стоящие за успехом (или провалом) их продукта.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u="sng" dirty="0"/>
              <a:t>Не надо прятать ошибки</a:t>
            </a:r>
            <a:r>
              <a:rPr lang="ru-RU" sz="2000" dirty="0"/>
              <a:t>. Куда полезнее открыто </a:t>
            </a:r>
            <a:r>
              <a:rPr lang="ru-RU" sz="2000" u="sng" dirty="0"/>
              <a:t>признать</a:t>
            </a:r>
            <a:r>
              <a:rPr lang="ru-RU" sz="2000" dirty="0"/>
              <a:t> их и попытаться </a:t>
            </a:r>
            <a:r>
              <a:rPr lang="ru-RU" sz="2000" u="sng" dirty="0"/>
              <a:t>вынести</a:t>
            </a:r>
            <a:r>
              <a:rPr lang="ru-RU" sz="2000" dirty="0"/>
              <a:t> из них полезный </a:t>
            </a:r>
            <a:r>
              <a:rPr lang="ru-RU" sz="2000" u="sng" dirty="0"/>
              <a:t>урок</a:t>
            </a:r>
            <a:r>
              <a:rPr lang="ru-RU" sz="2000" dirty="0"/>
              <a:t> на будущее.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Во время ежеквартальных и еженедельных итераций отведите некоторое время на </a:t>
            </a:r>
            <a:r>
              <a:rPr lang="ru-RU" sz="2000" u="sng" dirty="0"/>
              <a:t>обсуждение</a:t>
            </a:r>
            <a:r>
              <a:rPr lang="ru-RU" sz="2000" dirty="0"/>
              <a:t> того, как движется проект, и </a:t>
            </a:r>
            <a:r>
              <a:rPr lang="ru-RU" sz="2000" u="sng" dirty="0"/>
              <a:t>какие улучшения</a:t>
            </a:r>
            <a:r>
              <a:rPr lang="ru-RU" sz="2000" dirty="0"/>
              <a:t> можно было бы внести в </a:t>
            </a:r>
            <a:r>
              <a:rPr lang="ru-RU" sz="2000" u="sng" dirty="0"/>
              <a:t>процесс</a:t>
            </a:r>
            <a:r>
              <a:rPr lang="ru-RU" sz="2000" dirty="0"/>
              <a:t> разработки.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Проводим ретроспективу!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Дать </a:t>
            </a:r>
            <a:r>
              <a:rPr lang="ru-RU" sz="2000" u="sng" dirty="0"/>
              <a:t>время на рефлексию</a:t>
            </a:r>
            <a:r>
              <a:rPr lang="ru-RU" sz="2000" dirty="0"/>
              <a:t> и </a:t>
            </a:r>
            <a:r>
              <a:rPr lang="ru-RU" sz="2000" u="sng" dirty="0"/>
              <a:t>совершенствование</a:t>
            </a:r>
            <a:r>
              <a:rPr lang="ru-RU" sz="2000" dirty="0"/>
              <a:t> процесса / инструментов / технологий, вместо </a:t>
            </a:r>
            <a:r>
              <a:rPr lang="ru-RU" sz="2000" u="sng" dirty="0"/>
              <a:t>бесконечного бегства вперёд без передышки</a:t>
            </a:r>
            <a:r>
              <a:rPr lang="ru-RU" sz="2000" dirty="0"/>
              <a:t> и пересмотра того, куда и как идём.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86BCF-499B-426B-B4A0-2E1BE736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538" y="1437426"/>
            <a:ext cx="4168462" cy="36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AED6B-EE36-B899-376A-4C98351C0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9434" cy="1077595"/>
          </a:xfrm>
        </p:spPr>
        <p:txBody>
          <a:bodyPr/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Течение (</a:t>
            </a:r>
            <a:r>
              <a:rPr lang="en" dirty="0"/>
              <a:t>flow)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2BE003-2FCE-F659-2367-0A65DF27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681"/>
            <a:ext cx="10515600" cy="256558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В ХР принято считать, что все виды деятельности по </a:t>
            </a:r>
            <a:r>
              <a:rPr lang="ru-RU" sz="2800" u="sng" dirty="0"/>
              <a:t>разработке</a:t>
            </a:r>
            <a:r>
              <a:rPr lang="ru-RU" sz="2800" dirty="0"/>
              <a:t> ПО должны протекать </a:t>
            </a:r>
            <a:r>
              <a:rPr lang="ru-RU" sz="2800" u="sng" dirty="0"/>
              <a:t>непрерывно</a:t>
            </a:r>
            <a:r>
              <a:rPr lang="ru-RU" sz="2800" dirty="0"/>
              <a:t>, подобно потоку.</a:t>
            </a:r>
            <a:endParaRPr lang="en-US" sz="2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В отличии от </a:t>
            </a:r>
            <a:r>
              <a:rPr lang="en-US" sz="2800" dirty="0"/>
              <a:t>waterfall, </a:t>
            </a:r>
            <a:r>
              <a:rPr lang="ru-RU" sz="2800" dirty="0"/>
              <a:t>с чёткой последовательностью этапов. В непрерывной разработке масса плюсов: меньше рисков, быстрее цикл обратной связи.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Поток создания ценности (</a:t>
            </a:r>
            <a:r>
              <a:rPr lang="en-US" sz="2800" u="sng" dirty="0"/>
              <a:t>value stream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без разрывов и задержек.</a:t>
            </a:r>
            <a:endParaRPr lang="en-US" sz="2800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Та же </a:t>
            </a:r>
            <a:r>
              <a:rPr lang="ru-RU" b="1" dirty="0"/>
              <a:t>выкатка в </a:t>
            </a:r>
            <a:r>
              <a:rPr lang="en-US" b="1" dirty="0"/>
              <a:t>prod </a:t>
            </a:r>
            <a:r>
              <a:rPr lang="ru-RU" b="1" dirty="0"/>
              <a:t>или новый релиз — не должны быть стрессом</a:t>
            </a:r>
            <a:r>
              <a:rPr lang="ru-RU" dirty="0"/>
              <a:t>, когда ломается привычный ритм работы и люди судорожно фиксят баги или ищут / чинят утилиты для сборки.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CAE83F-0F8B-1CB6-EFA8-A4998D4D0E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6371" y="0"/>
            <a:ext cx="3335629" cy="16002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C68408-0B40-25DF-AF24-3F5D86C20E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201" y="4566914"/>
            <a:ext cx="8672021" cy="22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77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9FE0CB-BC64-2B47-A3B1-C45C3E5C2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94"/>
            <a:ext cx="10791423" cy="1077309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из проблемы — в возможность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4CB43B-3D42-4A18-93E2-DF7DCF28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8444"/>
            <a:ext cx="6528515" cy="538336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В проблемах надо видеть прежде всего возможность что-то улучшить.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Проблемы неизбежны, но чтобы достичь совершенства </a:t>
            </a:r>
            <a:r>
              <a:rPr lang="ru-RU" sz="2800" b="1" dirty="0"/>
              <a:t>мало просто «решить проблему»</a:t>
            </a:r>
            <a:r>
              <a:rPr lang="ru-RU" sz="28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Надо </a:t>
            </a:r>
            <a:r>
              <a:rPr lang="ru-RU" sz="2800" b="1" dirty="0"/>
              <a:t>превратить проблему в возможность</a:t>
            </a:r>
            <a:r>
              <a:rPr lang="ru-RU" sz="2800" dirty="0"/>
              <a:t> узнать что-то новое, найти лучшее решение.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Разбор полётов</a:t>
            </a:r>
            <a:r>
              <a:rPr lang="ru-RU" dirty="0"/>
              <a:t> — по результатам обязательно должно привести к изменениям в процессах / инструментах / регламентах.</a:t>
            </a:r>
          </a:p>
          <a:p>
            <a:pPr>
              <a:lnSpc>
                <a:spcPct val="120000"/>
              </a:lnSpc>
            </a:pPr>
            <a:r>
              <a:rPr lang="ru-RU" dirty="0"/>
              <a:t>Разбор полётов — не для цели определить </a:t>
            </a:r>
            <a:r>
              <a:rPr lang="en-US" b="1" dirty="0"/>
              <a:t>«</a:t>
            </a:r>
            <a:r>
              <a:rPr lang="ru-RU" b="1" dirty="0"/>
              <a:t>кто виноват</a:t>
            </a:r>
            <a:r>
              <a:rPr lang="en-US" b="1" dirty="0"/>
              <a:t>» </a:t>
            </a:r>
            <a:r>
              <a:rPr lang="ru-RU" b="1" dirty="0"/>
              <a:t>и кого наказать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Проблемы: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800" dirty="0"/>
              <a:t>Не справляемся с нагрузкой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Система подвержена взлому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800" dirty="0"/>
              <a:t>Интерфейс неудобен и т.п.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7EE6F0-E60B-C6C1-53FD-7D6314F6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761" y="1725768"/>
            <a:ext cx="4144619" cy="40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5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40DDF-04A2-D865-59C6-6ABE5160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4" y="289776"/>
            <a:ext cx="8035344" cy="909883"/>
          </a:xfrm>
        </p:spPr>
        <p:txBody>
          <a:bodyPr/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Избыточность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FCB626-9BCB-9017-3A7E-6550AF19F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94" y="1236370"/>
            <a:ext cx="6953518" cy="533185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Действительно сложные или критичные для проекта проблемы надо решать несколькими способами одновременно.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В этом случае, если одно решение окажется несостоятельным, другие могут помочь предотвратить катастрофу.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В таких случаях в итоге избыточность с лихвой окупается.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Проблемы, связанные с разработкой, можно решать различными способами: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800" dirty="0"/>
              <a:t>парным программированием,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800" dirty="0"/>
              <a:t>автоматизированными тестами,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800" dirty="0"/>
              <a:t>работой в общем помещении,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800" dirty="0"/>
              <a:t>активным вовлечением заказчика, и т.д.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Разумеется, в этом есть некоторая избыточность – многие недостатки будут обнаруживаться по нескольку раз. Однако качество продукта — самая главная цель — все окупит.</a:t>
            </a:r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F05B7890-555B-DC6C-8F5D-57456A41ECF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939" y="1171976"/>
            <a:ext cx="4886061" cy="3767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70931-BB9F-84EE-E968-620AD8446F9C}"/>
              </a:ext>
            </a:extLst>
          </p:cNvPr>
          <p:cNvSpPr txBox="1"/>
          <p:nvPr/>
        </p:nvSpPr>
        <p:spPr>
          <a:xfrm>
            <a:off x="7740202" y="5228823"/>
            <a:ext cx="4327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Пример: обеспечение безопасности приложения</a:t>
            </a:r>
            <a:r>
              <a:rPr lang="ru-RU" dirty="0"/>
              <a:t>. Решается целым рядом мер</a:t>
            </a:r>
            <a:r>
              <a:rPr lang="en-US" dirty="0"/>
              <a:t>: </a:t>
            </a:r>
            <a:r>
              <a:rPr lang="ru-RU" dirty="0"/>
              <a:t>недопущение </a:t>
            </a:r>
            <a:r>
              <a:rPr lang="en-US" dirty="0"/>
              <a:t>XSS</a:t>
            </a:r>
            <a:r>
              <a:rPr lang="ru-RU" dirty="0"/>
              <a:t>, контроль входных параметров </a:t>
            </a:r>
            <a:r>
              <a:rPr lang="en-US" dirty="0"/>
              <a:t>HTTP, </a:t>
            </a:r>
            <a:r>
              <a:rPr lang="ru-RU" dirty="0"/>
              <a:t>экранирование параметров в запросах и т.п.</a:t>
            </a:r>
          </a:p>
        </p:txBody>
      </p:sp>
    </p:spTree>
    <p:extLst>
      <p:ext uri="{BB962C8B-B14F-4D97-AF65-F5344CB8AC3E}">
        <p14:creationId xmlns:p14="http://schemas.microsoft.com/office/powerpoint/2010/main" val="374011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AE0FB-75D9-A329-538E-0487AF97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157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Приветствуем неудачи (</a:t>
            </a:r>
            <a:r>
              <a:rPr lang="en-US" dirty="0"/>
              <a:t>Fail fast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3914C6-D40F-2315-43E1-50F035775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32585"/>
            <a:ext cx="6979276" cy="513867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b="1" dirty="0"/>
              <a:t>Ошибки — это тоже обратная связь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/>
              <a:t>Если что-то не получается, не бойтесь неудач.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/>
              <a:t>Не знаете, как лучше написать часть новой функциональности? </a:t>
            </a:r>
            <a:r>
              <a:rPr lang="ru-RU" sz="2200" b="1" dirty="0"/>
              <a:t>Попробуйте</a:t>
            </a:r>
            <a:r>
              <a:rPr lang="ru-RU" sz="2200" dirty="0"/>
              <a:t> сделать это тремя-четырьмя разными способами. Даже если все окажутся неудачными, вы многому научитесь.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Полезны ли неудачи? Да, если мы выносим из них ценные уроки. Поэтому не бойтесь неудач.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Пробуем разные подходы, технологии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Выстраиваем </a:t>
            </a:r>
            <a:r>
              <a:rPr lang="en-US" sz="2200" dirty="0"/>
              <a:t>«</a:t>
            </a:r>
            <a:r>
              <a:rPr lang="ru-RU" sz="2200" dirty="0"/>
              <a:t>продуктовые гипотезы</a:t>
            </a:r>
            <a:r>
              <a:rPr lang="en-US" sz="2200" dirty="0"/>
              <a:t>» </a:t>
            </a:r>
            <a:r>
              <a:rPr lang="ru-RU" sz="2200" dirty="0"/>
              <a:t>и их проверяем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Делаем прототипы / </a:t>
            </a:r>
            <a:r>
              <a:rPr lang="en-US" sz="2200" dirty="0"/>
              <a:t>MVP</a:t>
            </a:r>
            <a:endParaRPr lang="ru-RU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стартапах: </a:t>
            </a:r>
            <a:r>
              <a:rPr lang="ru-RU" sz="2200" b="1" dirty="0"/>
              <a:t>принцип </a:t>
            </a:r>
            <a:r>
              <a:rPr lang="en-US" sz="2200" b="1" dirty="0"/>
              <a:t>Fail Fast</a:t>
            </a:r>
            <a:endParaRPr lang="ru-RU" sz="22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7A05F1-48E3-997D-48FB-8B5EF0DF4A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082" y="1532585"/>
            <a:ext cx="3862906" cy="47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7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0CCF9-E526-BABE-1DCA-3D43D41C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339"/>
            <a:ext cx="10515600" cy="893520"/>
          </a:xfrm>
        </p:spPr>
        <p:txBody>
          <a:bodyPr>
            <a:normAutofit/>
          </a:bodyPr>
          <a:lstStyle/>
          <a:p>
            <a:r>
              <a:rPr lang="ru-RU" dirty="0"/>
              <a:t>Цель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954133-632B-4E45-18A4-A4F82394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9283"/>
            <a:ext cx="7069428" cy="56222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Цель всего курса — научить базовым навыкам, которыми должен обладать программист, чтобы считаться хорошим программистом.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Новички сосредотачиваются на технологиях:</a:t>
            </a:r>
            <a:br>
              <a:rPr lang="ru-RU" sz="2000" dirty="0"/>
            </a:br>
            <a:r>
              <a:rPr lang="ru-RU" sz="2000" dirty="0"/>
              <a:t>языках программирования / библиотеках / БД / инструментах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Кроме этого нужно знать ещё много всего, чтобы считаться настоящим программистом )</a:t>
            </a:r>
          </a:p>
          <a:p>
            <a:pPr marL="360000" indent="-360000">
              <a:lnSpc>
                <a:spcPct val="100000"/>
              </a:lnSpc>
              <a:spcBef>
                <a:spcPts val="1500"/>
              </a:spcBef>
              <a:buFont typeface="Wingdings" pitchFamily="2" charset="2"/>
              <a:buChar char="Ø"/>
            </a:pPr>
            <a:r>
              <a:rPr lang="ru-RU" sz="2000" dirty="0"/>
              <a:t>Сделаем ещё один шаг к тому, чтобы стать полноценным программистом.</a:t>
            </a:r>
          </a:p>
          <a:p>
            <a:pPr marL="360000" indent="-360000">
              <a:lnSpc>
                <a:spcPct val="100000"/>
              </a:lnSpc>
              <a:buFont typeface="Wingdings" pitchFamily="2" charset="2"/>
              <a:buChar char="Ø"/>
            </a:pPr>
            <a:r>
              <a:rPr lang="ru-RU" sz="2000" dirty="0"/>
              <a:t>Будем учиться писать код, за который не стыдно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b="1" dirty="0"/>
              <a:t>Данные темы редко изучаются на курсах программирования и в отечественных ВУЗах</a:t>
            </a:r>
            <a:r>
              <a:rPr lang="ru-RU" sz="2000" dirty="0"/>
              <a:t>, так что вам повезло )</a:t>
            </a:r>
            <a:br>
              <a:rPr lang="ru-RU" sz="2000" dirty="0"/>
            </a:br>
            <a:r>
              <a:rPr lang="ru-RU" sz="2000" dirty="0"/>
              <a:t>…или не повезло — решайте сами </a:t>
            </a:r>
            <a:r>
              <a:rPr lang="en-US" sz="2000" dirty="0"/>
              <a:t>;)</a:t>
            </a:r>
            <a:endParaRPr lang="ru-RU" sz="2000" dirty="0"/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Курс новый — со всеми вытекающими последствиями.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F6C70E-1960-643A-7BD7-47A7EF127C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8236" y="1561563"/>
            <a:ext cx="3734874" cy="37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82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EC092-E51D-F0E6-B6E3-615F47233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762"/>
          </a:xfrm>
        </p:spPr>
        <p:txBody>
          <a:bodyPr/>
          <a:lstStyle/>
          <a:p>
            <a:r>
              <a:rPr lang="ru-RU" dirty="0"/>
              <a:t>Принципы X</a:t>
            </a:r>
            <a:r>
              <a:rPr lang="en-US" dirty="0"/>
              <a:t>P</a:t>
            </a:r>
            <a:r>
              <a:rPr lang="ru-RU" dirty="0"/>
              <a:t>: Качество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646825-A581-223E-EFFD-7EE0CA8F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312"/>
            <a:ext cx="6659880" cy="528369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b="1" dirty="0"/>
              <a:t>Качество всегда должно быть на высоте</a:t>
            </a:r>
            <a:r>
              <a:rPr lang="ru-RU" sz="28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800" dirty="0"/>
              <a:t>Выпускать продукт низкого качества, чтобы сэкономить средства или время — заведомо неправильное решение.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800" dirty="0"/>
              <a:t>Как раз напротив, работа над </a:t>
            </a:r>
            <a:r>
              <a:rPr lang="ru-RU" sz="2800" u="sng" dirty="0"/>
              <a:t>качеством</a:t>
            </a:r>
            <a:r>
              <a:rPr lang="ru-RU" sz="2800" dirty="0"/>
              <a:t> системы способствует </a:t>
            </a:r>
            <a:r>
              <a:rPr lang="ru-RU" sz="2800" u="sng" dirty="0"/>
              <a:t>улучшению других его свойств</a:t>
            </a:r>
            <a:r>
              <a:rPr lang="ru-RU" sz="2800" dirty="0"/>
              <a:t>, например, </a:t>
            </a:r>
            <a:r>
              <a:rPr lang="ru-RU" sz="2800" u="sng" dirty="0"/>
              <a:t>производительности</a:t>
            </a:r>
            <a:r>
              <a:rPr lang="ru-RU" sz="2800" dirty="0"/>
              <a:t> и </a:t>
            </a:r>
            <a:r>
              <a:rPr lang="ru-RU" sz="2800" u="sng" dirty="0"/>
              <a:t>безопасности</a:t>
            </a:r>
            <a:r>
              <a:rPr lang="ru-RU" sz="28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800" b="1" dirty="0"/>
              <a:t>Не</a:t>
            </a:r>
            <a:r>
              <a:rPr lang="ru-RU" sz="2800" dirty="0"/>
              <a:t> стоит, однако, </a:t>
            </a:r>
            <a:r>
              <a:rPr lang="ru-RU" sz="2800" b="1" dirty="0"/>
              <a:t>путать качество и перфекционизм</a:t>
            </a:r>
            <a:r>
              <a:rPr lang="ru-RU" sz="2800" dirty="0"/>
              <a:t>. </a:t>
            </a:r>
            <a:r>
              <a:rPr lang="ru-RU" sz="2800" dirty="0">
                <a:solidFill>
                  <a:srgbClr val="C00000"/>
                </a:solidFill>
              </a:rPr>
              <a:t>Если вы откладываете активную фазу разработки, в надежде найти идеальное решение, вы не будете продвигаться вперед.</a:t>
            </a:r>
            <a:br>
              <a:rPr lang="ru-RU" sz="2800" dirty="0">
                <a:solidFill>
                  <a:srgbClr val="C00000"/>
                </a:solidFill>
              </a:rPr>
            </a:br>
            <a:r>
              <a:rPr lang="ru-RU" sz="2800" dirty="0"/>
              <a:t>Гораздо эффективнее </a:t>
            </a:r>
            <a:r>
              <a:rPr lang="ru-RU" sz="2800" dirty="0">
                <a:solidFill>
                  <a:schemeClr val="accent6">
                    <a:lumMod val="50000"/>
                  </a:schemeClr>
                </a:solidFill>
              </a:rPr>
              <a:t>попробовать какой-то вариант, выяснить, в чем его недостатки, и быстро их исправить</a:t>
            </a:r>
            <a:r>
              <a:rPr lang="ru-RU" sz="2800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A7DD68-43A4-252C-554F-258EF85EE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52" y="1670229"/>
            <a:ext cx="3983596" cy="39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0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7727-56E1-E386-A07A-79EF6F04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5" y="287851"/>
            <a:ext cx="10515600" cy="1103067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X</a:t>
            </a:r>
            <a:r>
              <a:rPr lang="en-US" dirty="0"/>
              <a:t>P:</a:t>
            </a:r>
            <a:br>
              <a:rPr lang="en-US" dirty="0"/>
            </a:br>
            <a:r>
              <a:rPr lang="ru-RU" dirty="0"/>
              <a:t>Маленькими шажками (</a:t>
            </a:r>
            <a:r>
              <a:rPr lang="en-US" dirty="0"/>
              <a:t>Baby steps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7BEAAE-2B01-1515-832A-684C87D9B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95" y="1455313"/>
            <a:ext cx="7782761" cy="51515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/>
              <a:t>Если долго готовить </a:t>
            </a:r>
            <a:r>
              <a:rPr lang="ru-RU" sz="1900" b="1" dirty="0"/>
              <a:t>серьезные большие изменения</a:t>
            </a:r>
            <a:r>
              <a:rPr lang="ru-RU" sz="1900" dirty="0"/>
              <a:t>, а потом внести их в систему «одним махом» — </a:t>
            </a:r>
            <a:r>
              <a:rPr lang="ru-RU" sz="1900" b="1" dirty="0"/>
              <a:t>большие риски</a:t>
            </a:r>
            <a:r>
              <a:rPr lang="ru-RU" sz="1900" dirty="0"/>
              <a:t>: весь проект может оказаться под угрозой срыва.</a:t>
            </a:r>
            <a:endParaRPr lang="en-US" sz="19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1900" dirty="0"/>
              <a:t>Гораздо </a:t>
            </a:r>
            <a:r>
              <a:rPr lang="ru-RU" sz="1900" b="1" dirty="0"/>
              <a:t>надежнее продвигаться вперед маленькими шажками</a:t>
            </a:r>
            <a:r>
              <a:rPr lang="ru-RU" sz="1900" dirty="0"/>
              <a:t>.</a:t>
            </a:r>
            <a:endParaRPr lang="en-US" sz="19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1900" dirty="0"/>
              <a:t>Маленькими шажками можно двигаться довольно </a:t>
            </a:r>
            <a:r>
              <a:rPr lang="ru-RU" sz="1900" b="1" dirty="0"/>
              <a:t>быстро</a:t>
            </a:r>
            <a:r>
              <a:rPr lang="ru-RU" sz="1900" dirty="0"/>
              <a:t>: за короткое время команда программистов может сделать </a:t>
            </a:r>
            <a:r>
              <a:rPr lang="ru-RU" sz="1900" b="1" dirty="0"/>
              <a:t>много таких «шажков»</a:t>
            </a:r>
            <a:r>
              <a:rPr lang="ru-RU" sz="1900" dirty="0"/>
              <a:t>, при этом постоянно </a:t>
            </a:r>
            <a:r>
              <a:rPr lang="ru-RU" sz="1900" b="1" dirty="0"/>
              <a:t>получать отзывы и корректировать продвижение</a:t>
            </a:r>
            <a:r>
              <a:rPr lang="ru-RU" sz="1900" dirty="0"/>
              <a:t> работ.</a:t>
            </a:r>
            <a:endParaRPr lang="en-US" sz="19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1900" dirty="0"/>
              <a:t>Еще плюсы</a:t>
            </a:r>
            <a:r>
              <a:rPr lang="en-US" sz="1900" dirty="0"/>
              <a:t>:</a:t>
            </a:r>
            <a:endParaRPr lang="ru-RU" sz="1900" dirty="0"/>
          </a:p>
          <a:p>
            <a:pPr>
              <a:lnSpc>
                <a:spcPct val="100000"/>
              </a:lnSpc>
            </a:pPr>
            <a:r>
              <a:rPr lang="ru-RU" sz="1900" b="1" dirty="0"/>
              <a:t>Небольшое</a:t>
            </a:r>
            <a:r>
              <a:rPr lang="ru-RU" sz="1900" dirty="0"/>
              <a:t> </a:t>
            </a:r>
            <a:r>
              <a:rPr lang="ru-RU" sz="1900" b="1" dirty="0"/>
              <a:t>изменение</a:t>
            </a:r>
            <a:r>
              <a:rPr lang="ru-RU" sz="1900" dirty="0"/>
              <a:t>, как правило, может привести лишь к </a:t>
            </a:r>
            <a:r>
              <a:rPr lang="ru-RU" sz="1900" b="1" dirty="0"/>
              <a:t>небольшим</a:t>
            </a:r>
            <a:r>
              <a:rPr lang="ru-RU" sz="1900" dirty="0"/>
              <a:t> </a:t>
            </a:r>
            <a:r>
              <a:rPr lang="ru-RU" sz="1900" b="1" dirty="0"/>
              <a:t>проблемам</a:t>
            </a:r>
            <a:r>
              <a:rPr lang="ru-RU" sz="1900" dirty="0"/>
              <a:t>. А вот чем больше шаг и чем серьезнее изменения, тем больший потенциальный вред может он принести всему проекту.</a:t>
            </a:r>
          </a:p>
          <a:p>
            <a:pPr>
              <a:lnSpc>
                <a:spcPct val="100000"/>
              </a:lnSpc>
            </a:pPr>
            <a:r>
              <a:rPr lang="ru-RU" sz="1900" dirty="0"/>
              <a:t>У вас </a:t>
            </a:r>
            <a:r>
              <a:rPr lang="ru-RU" sz="1900" b="1" dirty="0"/>
              <a:t>всегда поддерживается высокий уровень дофамина</a:t>
            </a:r>
            <a:r>
              <a:rPr lang="ru-RU" sz="1900" dirty="0"/>
              <a:t> / мотивации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8FFFA2-185B-CBFF-0D6E-BE774D27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656" y="1575458"/>
            <a:ext cx="3751343" cy="3763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B93B5-2596-DD9B-31F2-920EF313F1A4}"/>
              </a:ext>
            </a:extLst>
          </p:cNvPr>
          <p:cNvSpPr txBox="1"/>
          <p:nvPr/>
        </p:nvSpPr>
        <p:spPr>
          <a:xfrm>
            <a:off x="8625313" y="5384253"/>
            <a:ext cx="3382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Вместо липосакции — лучше худеть по чуть-чуть каждый день!</a:t>
            </a:r>
          </a:p>
        </p:txBody>
      </p:sp>
    </p:spTree>
    <p:extLst>
      <p:ext uri="{BB962C8B-B14F-4D97-AF65-F5344CB8AC3E}">
        <p14:creationId xmlns:p14="http://schemas.microsoft.com/office/powerpoint/2010/main" val="802704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DE32D-2B69-BD90-2EDD-2F95AEB3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31" y="197699"/>
            <a:ext cx="10515600" cy="807507"/>
          </a:xfrm>
        </p:spPr>
        <p:txBody>
          <a:bodyPr/>
          <a:lstStyle/>
          <a:p>
            <a:r>
              <a:rPr lang="ru-RU" dirty="0"/>
              <a:t>Принципы X</a:t>
            </a:r>
            <a:r>
              <a:rPr lang="en-US" dirty="0"/>
              <a:t>P: </a:t>
            </a:r>
            <a:r>
              <a:rPr lang="ru-RU" dirty="0"/>
              <a:t>Ответственность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45476-0EBC-8A83-1597-C9E24D0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31" y="998541"/>
            <a:ext cx="8606277" cy="56216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Ответственность можно взять на себя только в добровольном порядке</a:t>
            </a:r>
            <a:r>
              <a:rPr lang="ru-RU" sz="19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900" dirty="0"/>
              <a:t>Конечно, любой начальник теоретически может приказать программисту: «Делай то, делай это», но такой подход не работает — не оптимально.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/>
              <a:t>Эффективнее, когда </a:t>
            </a:r>
            <a:r>
              <a:rPr lang="ru-RU" sz="1900" b="1" dirty="0"/>
              <a:t>решения и ответственность перемещаются вниз</a:t>
            </a:r>
            <a:r>
              <a:rPr lang="ru-RU" sz="1900" dirty="0"/>
              <a:t>.</a:t>
            </a:r>
            <a:br>
              <a:rPr lang="ru-RU" sz="1900" dirty="0"/>
            </a:br>
            <a:r>
              <a:rPr lang="ru-RU" sz="1900" dirty="0"/>
              <a:t>И вообще, </a:t>
            </a:r>
            <a:r>
              <a:rPr lang="ru-RU" sz="1900" b="1" dirty="0"/>
              <a:t>авторитарный метод управления не подходит для творческой работы</a:t>
            </a:r>
            <a:r>
              <a:rPr lang="ru-RU" sz="1900" dirty="0"/>
              <a:t>.</a:t>
            </a:r>
            <a:endParaRPr lang="en-US" sz="19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1900" dirty="0"/>
              <a:t>Поэтому получая указания, человек </a:t>
            </a:r>
            <a:r>
              <a:rPr lang="ru-RU" sz="1900" b="1" dirty="0"/>
              <a:t>сам должен принять решение: берет ли он на себя ответственность</a:t>
            </a:r>
            <a:r>
              <a:rPr lang="ru-RU" sz="1900" dirty="0"/>
              <a:t>, или же пусть этой проблемой занимается кто-то другой.</a:t>
            </a:r>
            <a:endParaRPr lang="en-US" sz="19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900" b="1" dirty="0"/>
              <a:t>Commitment </a:t>
            </a:r>
            <a:r>
              <a:rPr lang="ru-RU" sz="1900" b="1" dirty="0"/>
              <a:t>в </a:t>
            </a:r>
            <a:r>
              <a:rPr lang="en-US" sz="1900" b="1" dirty="0"/>
              <a:t>Agile </a:t>
            </a:r>
            <a:r>
              <a:rPr lang="ru-RU" sz="1900" b="1" dirty="0"/>
              <a:t>/</a:t>
            </a:r>
            <a:r>
              <a:rPr lang="en-US" sz="1900" b="1" dirty="0"/>
              <a:t> SCRUM</a:t>
            </a:r>
            <a:r>
              <a:rPr lang="ru-RU" sz="19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1900" dirty="0"/>
              <a:t>Вся команда добровольно берёт на себя те или иные обязательства и сама себе выставляет план и объём работ</a:t>
            </a:r>
            <a:r>
              <a:rPr lang="en-US" sz="19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900" dirty="0"/>
              <a:t>Принцип абсолютной ответственности: </a:t>
            </a:r>
            <a:r>
              <a:rPr lang="ru-RU" sz="1900" b="1" dirty="0"/>
              <a:t>я несу ответственность за всё</a:t>
            </a:r>
            <a:r>
              <a:rPr lang="ru-RU" sz="19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900" dirty="0"/>
              <a:t>Вместо </a:t>
            </a:r>
            <a:r>
              <a:rPr lang="en-US" sz="1900" dirty="0"/>
              <a:t>«</a:t>
            </a:r>
            <a:r>
              <a:rPr lang="ru-RU" sz="1900" dirty="0"/>
              <a:t>Это Васин модуль, он пусть и разбирается</a:t>
            </a:r>
            <a:r>
              <a:rPr lang="en-US" sz="1900" dirty="0"/>
              <a:t>»</a:t>
            </a:r>
            <a:r>
              <a:rPr lang="ru-RU" sz="1900" dirty="0"/>
              <a:t> или </a:t>
            </a:r>
            <a:r>
              <a:rPr lang="en-US" sz="1900" dirty="0"/>
              <a:t>«</a:t>
            </a:r>
            <a:r>
              <a:rPr lang="ru-RU" sz="1900" dirty="0"/>
              <a:t>Это Вася у нас отвечает за производительность / безопасность, пусть и решает</a:t>
            </a:r>
            <a:r>
              <a:rPr lang="en-US" sz="1900" dirty="0"/>
              <a:t>»</a:t>
            </a:r>
            <a:r>
              <a:rPr lang="ru-RU" sz="1900" dirty="0"/>
              <a:t>, </a:t>
            </a:r>
            <a:r>
              <a:rPr lang="en-US" sz="1900" dirty="0"/>
              <a:t>«</a:t>
            </a:r>
            <a:r>
              <a:rPr lang="ru-RU" sz="1900" dirty="0"/>
              <a:t>Да, интерфейс неудобный, но это меня не касается, пусть продуктолог  / U</a:t>
            </a:r>
            <a:r>
              <a:rPr lang="en-US" sz="1900" dirty="0"/>
              <a:t>X-</a:t>
            </a:r>
            <a:r>
              <a:rPr lang="ru-RU" sz="1900" dirty="0"/>
              <a:t>ер разбирается</a:t>
            </a:r>
            <a:r>
              <a:rPr lang="en-US" sz="1900" dirty="0"/>
              <a:t>»</a:t>
            </a:r>
            <a:r>
              <a:rPr lang="ru-RU" sz="19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41B274-2921-997C-6614-F843EA6DB1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0069" y="1371600"/>
            <a:ext cx="3031931" cy="44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6A164-D926-4381-31A7-C8062C57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77" y="214516"/>
            <a:ext cx="4945014" cy="721397"/>
          </a:xfrm>
        </p:spPr>
        <p:txBody>
          <a:bodyPr/>
          <a:lstStyle/>
          <a:p>
            <a:r>
              <a:rPr lang="ru-RU" dirty="0"/>
              <a:t>Суть X</a:t>
            </a:r>
            <a:r>
              <a:rPr lang="en-US" dirty="0"/>
              <a:t>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6F91C1-C99A-39AD-1633-DC4FE62D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77" y="1043490"/>
            <a:ext cx="10715513" cy="559999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Методология </a:t>
            </a:r>
            <a:r>
              <a:rPr lang="en" dirty="0"/>
              <a:t>XP </a:t>
            </a:r>
            <a:r>
              <a:rPr lang="ru-RU" dirty="0"/>
              <a:t>строится вокруг четырех процессов:</a:t>
            </a:r>
            <a:br>
              <a:rPr lang="ru-RU" dirty="0"/>
            </a:br>
            <a:r>
              <a:rPr lang="ru-RU" u="sng" dirty="0"/>
              <a:t>кодирования</a:t>
            </a:r>
            <a:r>
              <a:rPr lang="ru-RU" dirty="0"/>
              <a:t>, </a:t>
            </a:r>
            <a:r>
              <a:rPr lang="ru-RU" u="sng" dirty="0"/>
              <a:t>тестирования</a:t>
            </a:r>
            <a:r>
              <a:rPr lang="ru-RU" dirty="0"/>
              <a:t>, </a:t>
            </a:r>
            <a:r>
              <a:rPr lang="ru-RU" u="sng" dirty="0"/>
              <a:t>дизайна</a:t>
            </a:r>
            <a:r>
              <a:rPr lang="ru-RU" dirty="0"/>
              <a:t> и </a:t>
            </a:r>
            <a:r>
              <a:rPr lang="ru-RU" u="sng" dirty="0"/>
              <a:t>слушания</a:t>
            </a:r>
            <a:r>
              <a:rPr lang="ru-RU" dirty="0"/>
              <a:t>.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2000"/>
              </a:spcBef>
              <a:buNone/>
            </a:pPr>
            <a:r>
              <a:rPr lang="ru-RU" dirty="0"/>
              <a:t>В первом издании книги — </a:t>
            </a:r>
            <a:r>
              <a:rPr lang="ru-RU" b="1" dirty="0"/>
              <a:t>13 практик X</a:t>
            </a:r>
            <a:r>
              <a:rPr lang="en-US" b="1" dirty="0"/>
              <a:t>P: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Вся команда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Игра в планирование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Частые релизы версий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Пользовательские тесты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Коллективное владение кодом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Непрерывная интеграция кода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Стандарты кодирования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Метафора системы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Устойчивый темп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TDD: Test driven development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Парное программирование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Простой дизайн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Рефакторинг</a:t>
            </a:r>
          </a:p>
          <a:p>
            <a:pPr lvl="1"/>
            <a:endParaRPr lang="en-US" i="0" dirty="0">
              <a:solidFill>
                <a:srgbClr val="000000"/>
              </a:solidFill>
              <a:effectLst/>
              <a:latin typeface="system-ui"/>
            </a:endParaRPr>
          </a:p>
          <a:p>
            <a:pPr lvl="1"/>
            <a:endParaRPr lang="ru-RU" i="0" dirty="0">
              <a:solidFill>
                <a:srgbClr val="000000"/>
              </a:solidFill>
              <a:effectLst/>
              <a:latin typeface="system-ui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99C0178-B544-915A-94D9-9988DBA120BF}"/>
              </a:ext>
            </a:extLst>
          </p:cNvPr>
          <p:cNvSpPr/>
          <p:nvPr/>
        </p:nvSpPr>
        <p:spPr>
          <a:xfrm>
            <a:off x="7810965" y="948341"/>
            <a:ext cx="1544320" cy="548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Практики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DC3CBD5-5DE4-B335-A6D7-195EB6842B47}"/>
              </a:ext>
            </a:extLst>
          </p:cNvPr>
          <p:cNvSpPr/>
          <p:nvPr/>
        </p:nvSpPr>
        <p:spPr>
          <a:xfrm>
            <a:off x="10015685" y="566444"/>
            <a:ext cx="1544320" cy="54864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Первичные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0E7A428-DF0C-3F5E-109E-C76599071DCF}"/>
              </a:ext>
            </a:extLst>
          </p:cNvPr>
          <p:cNvSpPr/>
          <p:nvPr/>
        </p:nvSpPr>
        <p:spPr>
          <a:xfrm>
            <a:off x="10015685" y="1386417"/>
            <a:ext cx="1544320" cy="5486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Вторичные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65B14CF-41B1-A9FB-98F5-E3FBC099AAE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355285" y="840764"/>
            <a:ext cx="660400" cy="3818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2C41210-4C8C-DB0D-02F5-437D9BF07A3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9355285" y="1222661"/>
            <a:ext cx="660400" cy="4380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ject 2">
            <a:extLst>
              <a:ext uri="{FF2B5EF4-FFF2-40B4-BE49-F238E27FC236}">
                <a16:creationId xmlns:a16="http://schemas.microsoft.com/office/drawing/2014/main" id="{FB776CD7-07CF-4D15-F43A-CE0D9E828F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5536" y="2643526"/>
            <a:ext cx="6866464" cy="41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8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E0C52-44FF-AF4E-7D07-209A67C51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75" y="261059"/>
            <a:ext cx="10515600" cy="782130"/>
          </a:xfrm>
        </p:spPr>
        <p:txBody>
          <a:bodyPr>
            <a:normAutofit/>
          </a:bodyPr>
          <a:lstStyle/>
          <a:p>
            <a:r>
              <a:rPr lang="ru-RU" dirty="0"/>
              <a:t>Основные практики X</a:t>
            </a:r>
            <a:r>
              <a:rPr lang="en-US" dirty="0"/>
              <a:t>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8A60C7-C09E-9227-F154-BC66E36CE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86" y="1120463"/>
            <a:ext cx="11062952" cy="557481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Сидеть вместе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Если удалёнка, то максимально удобные / быстрые каналы связи,</a:t>
            </a:r>
            <a:br>
              <a:rPr lang="ru-RU" sz="1800" dirty="0"/>
            </a:br>
            <a:r>
              <a:rPr lang="ru-RU" sz="1800" dirty="0"/>
              <a:t>Также периодически встречаться вживую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Сплочённость намного выше, если команда общается вживую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ru-RU" sz="2000" b="1" dirty="0"/>
              <a:t>Полная команда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Кроссфункциональная команда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Человек в команде на 100%</a:t>
            </a:r>
            <a:r>
              <a:rPr lang="en-US" sz="1800" dirty="0"/>
              <a:t> — </a:t>
            </a:r>
            <a:r>
              <a:rPr lang="ru-RU" sz="1800" dirty="0"/>
              <a:t>не разделяется по разным проектам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Все участники проекта с применением XP работают как одна команда.</a:t>
            </a:r>
            <a:br>
              <a:rPr lang="ru-RU" sz="1800" dirty="0"/>
            </a:br>
            <a:r>
              <a:rPr lang="ru-RU" sz="1800" dirty="0"/>
              <a:t>В нее обязательно входит представитель заказчика, лучше, если это будет реальный конечный пользователь продукта, разбирающийся в бизнесе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ru-RU" sz="1800" dirty="0"/>
              <a:t>Заказчик выдвигает требования к продукту и расставляет приоритеты в реализации функциональности. 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ru-RU" sz="2000" b="1" dirty="0"/>
              <a:t>Информативное рабочее пространство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Доска с задачами, графики </a:t>
            </a:r>
            <a:r>
              <a:rPr lang="en-US" sz="1800" dirty="0"/>
              <a:t>Scrum, </a:t>
            </a:r>
            <a:r>
              <a:rPr lang="ru-RU" sz="1800" dirty="0"/>
              <a:t>различные индикаторы (количество упавших тестов и т.п.) и т.п.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Энергичная работа / устойчивый темп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Избегаем переработок, но когда мы работаем — работаем действительно эффективно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1800" dirty="0"/>
              <a:t>XP </a:t>
            </a:r>
            <a:r>
              <a:rPr lang="ru-RU" sz="1800" dirty="0"/>
              <a:t>команды работают на максимуме продуктивности, сохраняя устойчивый темп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При этом </a:t>
            </a:r>
            <a:r>
              <a:rPr lang="en-US" sz="1800" dirty="0"/>
              <a:t>XP</a:t>
            </a:r>
            <a:r>
              <a:rPr lang="ru-RU" sz="1800" dirty="0"/>
              <a:t> негативно относится к переработкам и пропагандирует </a:t>
            </a:r>
            <a:r>
              <a:rPr lang="ru-RU" sz="1800" b="1" dirty="0"/>
              <a:t>40-часовую рабочую неделю</a:t>
            </a:r>
          </a:p>
        </p:txBody>
      </p:sp>
    </p:spTree>
    <p:extLst>
      <p:ext uri="{BB962C8B-B14F-4D97-AF65-F5344CB8AC3E}">
        <p14:creationId xmlns:p14="http://schemas.microsoft.com/office/powerpoint/2010/main" val="1077404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9637C-3739-47BE-C72E-4AE3131F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850"/>
            <a:ext cx="10515600" cy="832610"/>
          </a:xfrm>
        </p:spPr>
        <p:txBody>
          <a:bodyPr/>
          <a:lstStyle/>
          <a:p>
            <a:r>
              <a:rPr lang="ru-RU" dirty="0"/>
              <a:t>Основные практики X</a:t>
            </a:r>
            <a:r>
              <a:rPr lang="en-US" dirty="0"/>
              <a:t>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911E45-18A1-AFCE-B939-D88CF48B8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711"/>
            <a:ext cx="10515600" cy="5660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Парное программирование 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2 программиста по очереди пишут код: </a:t>
            </a:r>
            <a:r>
              <a:rPr lang="en-US" sz="1800" dirty="0"/>
              <a:t>«</a:t>
            </a:r>
            <a:r>
              <a:rPr lang="ru-RU" sz="1800" dirty="0"/>
              <a:t>Ведущий и штурман</a:t>
            </a:r>
            <a:r>
              <a:rPr lang="en-US" sz="1800" dirty="0"/>
              <a:t>»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Из двух вариантов решения проблемы выбирается лучший, код оптимизируется сразу же, ошибки отлавливаются еще до их совершения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 итоге имеем чистый код, в котором хорошо разбираются сразу двое разработчиков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Пользовательские истории 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Способ постановки бизнес-задач: </a:t>
            </a:r>
            <a:r>
              <a:rPr lang="en-US" sz="1800" dirty="0"/>
              <a:t>«</a:t>
            </a:r>
            <a:r>
              <a:rPr lang="ru-RU" sz="1800" dirty="0"/>
              <a:t>я как работник склада хочу оприходовать товар, пришедший на склад, для того, чтобы актуализировать список товаров на складе</a:t>
            </a:r>
            <a:r>
              <a:rPr lang="en-US" sz="1800" dirty="0"/>
              <a:t> </a:t>
            </a:r>
            <a:r>
              <a:rPr lang="ru-RU" sz="1800" dirty="0"/>
              <a:t>и выписать приходную накладную</a:t>
            </a:r>
            <a:r>
              <a:rPr lang="en-US" sz="1800" dirty="0"/>
              <a:t>»</a:t>
            </a:r>
            <a:endParaRPr lang="ru-RU" sz="1800" dirty="0"/>
          </a:p>
          <a:p>
            <a:pPr>
              <a:lnSpc>
                <a:spcPct val="100000"/>
              </a:lnSpc>
            </a:pPr>
            <a:r>
              <a:rPr lang="ru-RU" sz="2000" b="1" dirty="0"/>
              <a:t>Частые релизы / итерации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 </a:t>
            </a:r>
            <a:r>
              <a:rPr lang="en" sz="1800" dirty="0"/>
              <a:t>XP </a:t>
            </a:r>
            <a:r>
              <a:rPr lang="ru-RU" sz="1800" dirty="0"/>
              <a:t>версии выпускаются часто, но с небольшим функционалом.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b="0" i="0" dirty="0">
                <a:solidFill>
                  <a:srgbClr val="000000"/>
                </a:solidFill>
                <a:effectLst/>
                <a:latin typeface="system-ui"/>
              </a:rPr>
              <a:t>Маленький объем функциональности легко тестировать и сохранять работоспособность всей системы.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b="0" i="0" dirty="0">
                <a:solidFill>
                  <a:srgbClr val="000000"/>
                </a:solidFill>
                <a:effectLst/>
                <a:latin typeface="system-ui"/>
              </a:rPr>
              <a:t>Каждую итерацию заказчик получает часть функционала, несущую бизнес-ценность.</a:t>
            </a:r>
            <a:endParaRPr lang="ru-RU" sz="1600" dirty="0"/>
          </a:p>
          <a:p>
            <a:pPr>
              <a:lnSpc>
                <a:spcPct val="100000"/>
              </a:lnSpc>
            </a:pPr>
            <a:r>
              <a:rPr lang="ru-RU" sz="2000" b="1" dirty="0"/>
              <a:t>Слабина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Не планируем время впритык, имеем буфер времени на рефакторинг / решение неожиданных проблем и т.п.</a:t>
            </a:r>
          </a:p>
        </p:txBody>
      </p:sp>
    </p:spTree>
    <p:extLst>
      <p:ext uri="{BB962C8B-B14F-4D97-AF65-F5344CB8AC3E}">
        <p14:creationId xmlns:p14="http://schemas.microsoft.com/office/powerpoint/2010/main" val="4159197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7BF7-ECBF-8E49-5210-36C8E0FE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5" y="363454"/>
            <a:ext cx="10515600" cy="722530"/>
          </a:xfrm>
        </p:spPr>
        <p:txBody>
          <a:bodyPr/>
          <a:lstStyle/>
          <a:p>
            <a:r>
              <a:rPr lang="ru-RU" dirty="0"/>
              <a:t>Основные практики X</a:t>
            </a:r>
            <a:r>
              <a:rPr lang="en-US" dirty="0"/>
              <a:t>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01BC70-EC5B-361D-6068-8DF98C98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95" y="1378039"/>
            <a:ext cx="10924673" cy="51165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10-минутный билд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Быстро получаю обратную связь, иначе придётся переключать контекст (делать другую задачу), что неэффективно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Непрерывная интеграция 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Новый код сразу же встраиваются в систему — команды </a:t>
            </a:r>
            <a:r>
              <a:rPr lang="en" sz="1800" dirty="0"/>
              <a:t>XP </a:t>
            </a:r>
            <a:r>
              <a:rPr lang="ru-RU" sz="1800" dirty="0"/>
              <a:t>вкатывают новую сборку каждые несколько часов и чаще.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Разработка через тестирование</a:t>
            </a:r>
            <a:r>
              <a:rPr lang="ru-RU" sz="2000" dirty="0"/>
              <a:t> (</a:t>
            </a:r>
            <a:r>
              <a:rPr lang="en-US" sz="2000" dirty="0"/>
              <a:t>TDD, Test driven-development</a:t>
            </a:r>
            <a:r>
              <a:rPr lang="ru-RU" sz="2000" dirty="0"/>
              <a:t>) ✅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Вначале пишем тесты для кода, а потом сам код, который они проверяют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Тесты пишутся самими программистами, причем ДО написания кода, который нужно протестировать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При таком подходе каждый кусок функционала будет покрыт тестами на 100% 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Инкрементальный дизайн</a:t>
            </a:r>
            <a:endParaRPr lang="en-US" sz="2000" b="1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Усложняем архитектуру по мере реализации новых фич, сразу не усложняем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2148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A5B371-E8CD-47AE-E26C-CE0D06D3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74" y="191600"/>
            <a:ext cx="10515600" cy="809157"/>
          </a:xfrm>
        </p:spPr>
        <p:txBody>
          <a:bodyPr/>
          <a:lstStyle/>
          <a:p>
            <a:r>
              <a:rPr lang="ru-RU" dirty="0"/>
              <a:t>Вторичные практики </a:t>
            </a:r>
            <a:r>
              <a:rPr lang="en-US" dirty="0"/>
              <a:t>XP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F2A301-6931-BBF7-4764-713BFCF20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7" y="1026516"/>
            <a:ext cx="11223056" cy="55417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Реальное вовлечение заказчика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Заказчик всегда доступен, может ответить на любой вопрос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Показываем промежуточные результаты, получаем </a:t>
            </a:r>
            <a:r>
              <a:rPr lang="en-US" sz="1800" dirty="0"/>
              <a:t>feedback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С заказчиком обсуждаем приоритеты для следующей итерации / релиза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Product Owner </a:t>
            </a:r>
            <a:r>
              <a:rPr lang="ru-RU" sz="1800" dirty="0"/>
              <a:t>на стороне заказчика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Ежедневная / инкрементальная / непрерывная поставка</a:t>
            </a:r>
            <a:r>
              <a:rPr lang="ru-RU" sz="2000" dirty="0"/>
              <a:t> ✅</a:t>
            </a:r>
            <a:endParaRPr lang="ru-RU" sz="2000" b="1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Вместо редких релизов с большими изменениями и большими рисками — частые релизы с небольшими изменениями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Редкие релизы имели смысл во времена до интернета, когда ПО поставлялось на С</a:t>
            </a:r>
            <a:r>
              <a:rPr lang="en-US" sz="1800" dirty="0"/>
              <a:t>D-</a:t>
            </a:r>
            <a:r>
              <a:rPr lang="ru-RU" sz="1800" dirty="0"/>
              <a:t>дисках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Уменьшайте команду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Проще будет взаимодействовать и распределять знания. Оптимальный размер </a:t>
            </a:r>
            <a:r>
              <a:rPr lang="en-US" sz="1800" dirty="0"/>
              <a:t>Agile-</a:t>
            </a:r>
            <a:r>
              <a:rPr lang="ru-RU" sz="1800" dirty="0"/>
              <a:t>команды — 5–7 человек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Совместное владение кодом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 XP любой разработчик может править любой кусок кода, т.к. код не закреплен за своим автором. Кодом владеет вся команда.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Каждый чувствует свою ответственность за всю систему целиком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/>
              <a:t>«... </a:t>
            </a:r>
            <a:r>
              <a:rPr lang="ru-RU" sz="1800" i="1" dirty="0"/>
              <a:t>Не надо звать,</a:t>
            </a:r>
            <a:r>
              <a:rPr lang="en-US" sz="1800" i="1" dirty="0"/>
              <a:t> </a:t>
            </a:r>
            <a:r>
              <a:rPr lang="ru-RU" sz="1800" i="1" dirty="0"/>
              <a:t>Не надо ждать,</a:t>
            </a:r>
            <a:r>
              <a:rPr lang="en-US" sz="1800" i="1" dirty="0"/>
              <a:t> </a:t>
            </a:r>
            <a:r>
              <a:rPr lang="ru-RU" sz="1800" i="1" dirty="0"/>
              <a:t>А можно взять</a:t>
            </a:r>
            <a:r>
              <a:rPr lang="en-US" sz="1800" i="1" dirty="0"/>
              <a:t> </a:t>
            </a:r>
            <a:r>
              <a:rPr lang="ru-RU" sz="1800" i="1" dirty="0"/>
              <a:t>И почитать!</a:t>
            </a:r>
            <a:r>
              <a:rPr lang="en-US" sz="1800" i="1" dirty="0"/>
              <a:t>»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649529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4025D-2B4F-DBE4-B8C6-5F855B90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094"/>
            <a:ext cx="10515600" cy="781095"/>
          </a:xfrm>
        </p:spPr>
        <p:txBody>
          <a:bodyPr/>
          <a:lstStyle/>
          <a:p>
            <a:r>
              <a:rPr lang="ru-RU" dirty="0"/>
              <a:t>Вторичные практики </a:t>
            </a:r>
            <a:r>
              <a:rPr lang="en-US" dirty="0"/>
              <a:t>XP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92D5CF-11C0-3A46-50E1-3DB39375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766"/>
            <a:ext cx="10920211" cy="52951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Поиск корневой причины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Вместо установки костылей — пытаемся побороть проблему системно</a:t>
            </a:r>
            <a:endParaRPr lang="ru-RU" sz="2000" b="1" dirty="0"/>
          </a:p>
          <a:p>
            <a:pPr>
              <a:lnSpc>
                <a:spcPct val="100000"/>
              </a:lnSpc>
            </a:pPr>
            <a:r>
              <a:rPr lang="ru-RU" sz="2000" b="1" dirty="0"/>
              <a:t>Стандарты кодирования</a:t>
            </a:r>
            <a:r>
              <a:rPr lang="ru-RU" sz="2000" dirty="0"/>
              <a:t> 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Когда кодом владеют все, важно принять единые стандарты оформления, чтобы код выглядел так, как будто он написан одним профессионалом.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Можно выработать свои стандарты или принять готовые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Одна ветка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Вместо больших тяжёлых веток, которые потом тяжело сливать вместе — движемся небольшими инкрементальными шагами в рамках одной ветки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Простой дизайн</a:t>
            </a:r>
            <a:r>
              <a:rPr lang="ru-RU" sz="2000" dirty="0"/>
              <a:t> ✅</a:t>
            </a:r>
            <a:endParaRPr lang="ru-RU" sz="2000" b="1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Делать только то, что нужно сейчас, не пытаясь угадать будущую функциональность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Простой дизайн и непрерывный рефакторинг дают синергетический эффект — когда код простой, его легко оптимизировать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564236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055226E-36C4-E999-4800-2CAF3046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1" y="341866"/>
            <a:ext cx="6837608" cy="974277"/>
          </a:xfrm>
        </p:spPr>
        <p:txBody>
          <a:bodyPr/>
          <a:lstStyle/>
          <a:p>
            <a:r>
              <a:rPr lang="ru-RU" dirty="0"/>
              <a:t>Вторичные практики </a:t>
            </a:r>
            <a:r>
              <a:rPr lang="en-US" dirty="0"/>
              <a:t>XP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7FB519-9F50-7115-C76D-5A78E7F4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41" y="1352281"/>
            <a:ext cx="8049295" cy="51773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Рефакторинг</a:t>
            </a:r>
            <a:r>
              <a:rPr lang="ru-RU" sz="2000" dirty="0"/>
              <a:t> ✅</a:t>
            </a:r>
            <a:endParaRPr lang="ru-RU" sz="2000" b="1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Это процесс постоянного улучшения дизайна системы, чтобы привести его в соответствие новым требованиям.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Рефакторинг включает удаление дублей кода, повышение связности и снижение сопряжения.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1800" dirty="0"/>
              <a:t>XP </a:t>
            </a:r>
            <a:r>
              <a:rPr lang="ru-RU" sz="1800" dirty="0"/>
              <a:t>предполагает постоянные рефакторинги, поэтому дизайн кода всегда остается простым.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b="1" dirty="0"/>
              <a:t>Игра в планирование</a:t>
            </a:r>
            <a:r>
              <a:rPr lang="ru-RU" sz="2000" dirty="0"/>
              <a:t> ✅</a:t>
            </a:r>
            <a:endParaRPr lang="ru-RU" sz="2000" b="1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План релизов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Планирование итераций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Planning poker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b="1" dirty="0"/>
              <a:t>Code review</a:t>
            </a:r>
            <a:r>
              <a:rPr lang="ru-RU" sz="2000" dirty="0"/>
              <a:t> ✅</a:t>
            </a:r>
            <a:endParaRPr lang="ru-RU" sz="2000" b="1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Это процесс проверки и анализа кода задачи другим разработчиком перед допуском в основную ветку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b="1" dirty="0"/>
              <a:t>Definition of Done</a:t>
            </a:r>
            <a:r>
              <a:rPr lang="ru-RU" sz="2400" dirty="0"/>
              <a:t> </a:t>
            </a:r>
            <a:r>
              <a:rPr lang="ru-RU" sz="2000" dirty="0"/>
              <a:t>✅</a:t>
            </a:r>
            <a:endParaRPr lang="en-US" sz="2000" b="1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Определение готовности: когда мы считаем, что задача готова</a:t>
            </a:r>
            <a:endParaRPr lang="en-US" sz="1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E95235-223D-9BBC-8332-7C1D2046EB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936" y="1851235"/>
            <a:ext cx="3489064" cy="3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54D9AD-8CB8-E481-442C-5805DDB1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/>
          <a:lstStyle/>
          <a:p>
            <a:r>
              <a:rPr lang="ru-RU" dirty="0"/>
              <a:t>Почему X</a:t>
            </a:r>
            <a:r>
              <a:rPr lang="en-US" dirty="0"/>
              <a:t>P?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D44202-B1C8-016A-DAD4-785D894D9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21538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Правильные технологии, инструменты и даже правильные процессы разработки — это хорошо, но без </a:t>
            </a:r>
            <a:r>
              <a:rPr lang="ru-RU" b="1" dirty="0"/>
              <a:t>практик написания хорошего кода</a:t>
            </a:r>
            <a:r>
              <a:rPr lang="ru-RU" dirty="0"/>
              <a:t> — </a:t>
            </a:r>
            <a:r>
              <a:rPr lang="ru-RU" b="1" dirty="0"/>
              <a:t>хорошего кода нам не видать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</a:pPr>
            <a:r>
              <a:rPr lang="ru-RU" dirty="0"/>
              <a:t>Цель методики XP:</a:t>
            </a:r>
            <a:br>
              <a:rPr lang="ru-RU" dirty="0"/>
            </a:br>
            <a:r>
              <a:rPr lang="ru-RU" b="1" dirty="0"/>
              <a:t>справиться с постоянно меняющимися требованиями</a:t>
            </a:r>
            <a:r>
              <a:rPr lang="ru-RU" dirty="0"/>
              <a:t> к программному продукту и</a:t>
            </a:r>
            <a:br>
              <a:rPr lang="ru-RU" dirty="0"/>
            </a:br>
            <a:r>
              <a:rPr lang="ru-RU" b="1" dirty="0"/>
              <a:t>повысить качество разработки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Поэтому XP хорошо </a:t>
            </a:r>
            <a:r>
              <a:rPr lang="ru-RU" b="1" dirty="0"/>
              <a:t>подходит для сложных и неопределенных проектов</a:t>
            </a:r>
            <a:r>
              <a:rPr lang="ru-RU" dirty="0"/>
              <a:t>.</a:t>
            </a:r>
          </a:p>
          <a:p>
            <a:pPr algn="l">
              <a:lnSpc>
                <a:spcPct val="120000"/>
              </a:lnSpc>
            </a:pPr>
            <a:r>
              <a:rPr lang="ru-RU" dirty="0"/>
              <a:t>Откуда название </a:t>
            </a:r>
            <a:r>
              <a:rPr lang="en-US" dirty="0"/>
              <a:t>«</a:t>
            </a:r>
            <a:r>
              <a:rPr lang="ru-RU" dirty="0"/>
              <a:t>Экстремальное программирование</a:t>
            </a:r>
            <a:r>
              <a:rPr lang="en-US" dirty="0"/>
              <a:t>»</a:t>
            </a:r>
            <a:r>
              <a:rPr lang="ru-RU" dirty="0"/>
              <a:t>: мы берём лучшие практики гибкого программирования и выкручиваем их на максимум.</a:t>
            </a:r>
          </a:p>
          <a:p>
            <a:pPr algn="l">
              <a:lnSpc>
                <a:spcPct val="120000"/>
              </a:lnSpc>
            </a:pPr>
            <a:r>
              <a:rPr lang="ru-RU" dirty="0"/>
              <a:t>Например, в обычном программировании есть ревью кода, когда одни программисты проверяют код других перед тем, как код попадёт в проект.</a:t>
            </a:r>
            <a:br>
              <a:rPr lang="ru-RU" dirty="0"/>
            </a:br>
            <a:r>
              <a:rPr lang="ru-RU" dirty="0"/>
              <a:t>Если эту идею довести до максимума, то получится парное программирование: один разработчик пишет код, а второй тут же проводит код-ревью и следит за ошибками.</a:t>
            </a:r>
          </a:p>
          <a:p>
            <a:pPr algn="l">
              <a:lnSpc>
                <a:spcPct val="120000"/>
              </a:lnSpc>
            </a:pPr>
            <a:r>
              <a:rPr lang="ru-RU" dirty="0"/>
              <a:t>Все остальные части экстремального программирования получаются точно так же: берём идею и доводим до крайности.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906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en-US" dirty="0"/>
              <a:t>Bus factor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182" y="1214360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i="1" dirty="0"/>
              <a:t>Bus factor</a:t>
            </a:r>
            <a:r>
              <a:rPr lang="en" sz="2000" dirty="0"/>
              <a:t> </a:t>
            </a:r>
            <a:r>
              <a:rPr lang="ru-RU" sz="2000" dirty="0"/>
              <a:t>проекта </a:t>
            </a:r>
            <a:r>
              <a:rPr lang="en-US" sz="2000" dirty="0"/>
              <a:t>(</a:t>
            </a:r>
            <a:r>
              <a:rPr lang="ru-RU" sz="2000" dirty="0"/>
              <a:t>команды</a:t>
            </a:r>
            <a:r>
              <a:rPr lang="en-US" sz="2000" dirty="0"/>
              <a:t>) </a:t>
            </a:r>
            <a:r>
              <a:rPr lang="ru-RU" sz="2000" dirty="0"/>
              <a:t>— это мера сосредоточения информации среди отдельных членов проекта;</a:t>
            </a:r>
          </a:p>
          <a:p>
            <a:r>
              <a:rPr lang="ru-RU" sz="2000" dirty="0"/>
              <a:t>фактор означает </a:t>
            </a:r>
            <a:r>
              <a:rPr lang="ru-RU" sz="2000" b="1" dirty="0"/>
              <a:t>количество участников проекта</a:t>
            </a:r>
            <a:r>
              <a:rPr lang="ru-RU" sz="2000" dirty="0"/>
              <a:t>, </a:t>
            </a:r>
            <a:r>
              <a:rPr lang="ru-RU" sz="2000" b="1" dirty="0"/>
              <a:t>после потери которых </a:t>
            </a:r>
            <a:r>
              <a:rPr lang="ru-RU" sz="2000" dirty="0"/>
              <a:t>(«попадания» которых под автобус</a:t>
            </a:r>
            <a:r>
              <a:rPr lang="en-US" sz="2000" dirty="0"/>
              <a:t>)</a:t>
            </a:r>
            <a:r>
              <a:rPr lang="ru-RU" sz="2000" dirty="0"/>
              <a:t>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увольнения,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заболевания,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рождения у них ребёнка,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наступления несчастного случая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других форс-мажорных обстоятельств</a:t>
            </a:r>
            <a:endParaRPr lang="en-US" sz="2000" dirty="0"/>
          </a:p>
          <a:p>
            <a:r>
              <a:rPr lang="ru-RU" sz="2000" b="1" dirty="0"/>
              <a:t>проект не сможет быть завершён </a:t>
            </a:r>
            <a:r>
              <a:rPr lang="ru-RU" sz="20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447182" y="4722144"/>
            <a:ext cx="5334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Bus-factor </a:t>
            </a:r>
            <a:r>
              <a:rPr lang="ru-RU" sz="2000" dirty="0"/>
              <a:t>= </a:t>
            </a:r>
            <a:r>
              <a:rPr lang="en-US" sz="2000" dirty="0"/>
              <a:t>1 — </a:t>
            </a:r>
            <a:r>
              <a:rPr lang="ru-RU" sz="2000" dirty="0"/>
              <a:t>очень плохо!</a:t>
            </a:r>
          </a:p>
          <a:p>
            <a:r>
              <a:rPr lang="ru-RU" sz="2000" dirty="0"/>
              <a:t>Большие риски!</a:t>
            </a:r>
            <a:br>
              <a:rPr lang="ru-RU" sz="2000" dirty="0"/>
            </a:br>
            <a:r>
              <a:rPr lang="ru-RU" sz="2000" dirty="0"/>
              <a:t>Надо: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распределять знания внутри команды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коллективное владение кодом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5FE86-6941-88F1-45AA-5F69F8CB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270209"/>
            <a:ext cx="6121472" cy="117197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Практика</a:t>
            </a:r>
            <a:r>
              <a:rPr lang="en-US" dirty="0"/>
              <a:t> </a:t>
            </a:r>
            <a:r>
              <a:rPr lang="ru-RU" dirty="0"/>
              <a:t>X</a:t>
            </a:r>
            <a:r>
              <a:rPr lang="en-US" dirty="0"/>
              <a:t>P:</a:t>
            </a:r>
            <a:br>
              <a:rPr lang="en-US" dirty="0"/>
            </a:br>
            <a:r>
              <a:rPr lang="ru-RU" dirty="0"/>
              <a:t>парное программирование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10FE4F-44DC-7824-D017-DB0AA621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512163"/>
            <a:ext cx="10908835" cy="51719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Весь код для системы пишется парами.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Два разработчика сидят рядом.</a:t>
            </a:r>
            <a:br>
              <a:rPr lang="ru-RU" dirty="0"/>
            </a:br>
            <a:r>
              <a:rPr lang="ru-RU" dirty="0"/>
              <a:t>Один набирает, другой смотрит.</a:t>
            </a:r>
            <a:br>
              <a:rPr lang="ru-RU" dirty="0"/>
            </a:br>
            <a:r>
              <a:rPr lang="ru-RU" dirty="0"/>
              <a:t>Время от времени они меняются.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Не разрешается работать в одиночку.</a:t>
            </a:r>
            <a:br>
              <a:rPr lang="ru-RU" dirty="0"/>
            </a:br>
            <a:r>
              <a:rPr lang="ru-RU" dirty="0"/>
              <a:t>Если по какой-то причине второй из пары пропустил что-то (отходил и т.п.),</a:t>
            </a:r>
            <a:br>
              <a:rPr lang="ru-RU" dirty="0"/>
            </a:br>
            <a:r>
              <a:rPr lang="ru-RU" dirty="0"/>
              <a:t>он обязан просмотреть все изменения сделанные первым.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Это необычно, но после периода адаптации большинство людей прекрасно работают в парах. Им даже нравится, поскольку работа делается заметно быстрее.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«Одна голова хорошо, а две лучше». Пары обычно находят </a:t>
            </a:r>
            <a:r>
              <a:rPr lang="ru-RU" b="1" dirty="0"/>
              <a:t>более оптимальные решения</a:t>
            </a:r>
            <a:r>
              <a:rPr lang="ru-RU" dirty="0"/>
              <a:t>.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Существенно </a:t>
            </a:r>
            <a:r>
              <a:rPr lang="ru-RU" sz="2600" b="1" dirty="0"/>
              <a:t>улучшается качество кода</a:t>
            </a:r>
            <a:r>
              <a:rPr lang="ru-RU" sz="2600" dirty="0"/>
              <a:t>, </a:t>
            </a:r>
            <a:r>
              <a:rPr lang="ru-RU" sz="2600" b="1" dirty="0"/>
              <a:t>уменьшается число ошибок</a:t>
            </a:r>
            <a:r>
              <a:rPr lang="ru-RU" sz="2600" dirty="0"/>
              <a:t>.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Ускоряется </a:t>
            </a:r>
            <a:r>
              <a:rPr lang="ru-RU" b="1" dirty="0"/>
              <a:t>обмен знаниями</a:t>
            </a:r>
            <a:r>
              <a:rPr lang="ru-RU" dirty="0"/>
              <a:t> между разработчиками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Гораздо </a:t>
            </a:r>
            <a:r>
              <a:rPr lang="ru-RU" b="1" dirty="0"/>
              <a:t>меньше отвлекаешься</a:t>
            </a:r>
            <a:r>
              <a:rPr lang="ru-RU" dirty="0"/>
              <a:t>: не будешь отвлекаться на соцсети и т.п.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E901B6-6A44-B4A6-4C06-ACCF9D4BF5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8487" y="0"/>
            <a:ext cx="5483513" cy="27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32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8059B-0A60-FA5E-DD2D-98B8FDCF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98"/>
            <a:ext cx="10515600" cy="1115945"/>
          </a:xfrm>
        </p:spPr>
        <p:txBody>
          <a:bodyPr>
            <a:normAutofit fontScale="90000"/>
          </a:bodyPr>
          <a:lstStyle/>
          <a:p>
            <a:r>
              <a:rPr lang="ru-RU" dirty="0"/>
              <a:t>Парное программирование:</a:t>
            </a:r>
            <a:br>
              <a:rPr lang="en-US" dirty="0"/>
            </a:br>
            <a:r>
              <a:rPr lang="en-US" dirty="0"/>
              <a:t>«</a:t>
            </a:r>
            <a:r>
              <a:rPr lang="ru-RU" dirty="0"/>
              <a:t>Ведущий и штурман</a:t>
            </a:r>
            <a:r>
              <a:rPr lang="en-US" dirty="0"/>
              <a:t>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AE49B-95A6-ED6F-D66D-52BEE3E3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5313"/>
            <a:ext cx="10804301" cy="531253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«</a:t>
            </a:r>
            <a:r>
              <a:rPr lang="ru-RU" b="1" dirty="0"/>
              <a:t>Ведущий</a:t>
            </a:r>
            <a:r>
              <a:rPr lang="en-US" dirty="0"/>
              <a:t>»</a:t>
            </a:r>
            <a:r>
              <a:rPr lang="ru-RU" dirty="0"/>
              <a:t> — человек, который </a:t>
            </a:r>
            <a:r>
              <a:rPr lang="en-US" dirty="0"/>
              <a:t>«</a:t>
            </a:r>
            <a:r>
              <a:rPr lang="ru-RU" dirty="0"/>
              <a:t>у руля</a:t>
            </a:r>
            <a:r>
              <a:rPr lang="en-US" dirty="0"/>
              <a:t>»</a:t>
            </a:r>
            <a:r>
              <a:rPr lang="ru-RU" dirty="0"/>
              <a:t>, т.е. </a:t>
            </a:r>
            <a:r>
              <a:rPr lang="ru-RU" b="1" dirty="0"/>
              <a:t>за клавиатурой</a:t>
            </a:r>
            <a:r>
              <a:rPr lang="ru-RU" dirty="0"/>
              <a:t>. Он концентрируется на решении </a:t>
            </a:r>
            <a:r>
              <a:rPr lang="ru-RU" b="1" dirty="0"/>
              <a:t>мелких задач вручную</a:t>
            </a:r>
            <a:r>
              <a:rPr lang="ru-RU" dirty="0"/>
              <a:t>, игнорируя большие проблемы.</a:t>
            </a:r>
            <a:br>
              <a:rPr lang="ru-RU" dirty="0"/>
            </a:br>
            <a:r>
              <a:rPr lang="en-US" dirty="0"/>
              <a:t>«</a:t>
            </a:r>
            <a:r>
              <a:rPr lang="ru-RU" dirty="0"/>
              <a:t>Ведущий</a:t>
            </a:r>
            <a:r>
              <a:rPr lang="en-US" dirty="0"/>
              <a:t>»</a:t>
            </a:r>
            <a:r>
              <a:rPr lang="ru-RU" dirty="0"/>
              <a:t> всегда должен оповещать, чем он занимается в данный момент.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«</a:t>
            </a:r>
            <a:r>
              <a:rPr lang="ru-RU" b="1" dirty="0"/>
              <a:t>Штурман</a:t>
            </a:r>
            <a:r>
              <a:rPr lang="en-US" dirty="0"/>
              <a:t>»</a:t>
            </a:r>
            <a:r>
              <a:rPr lang="ru-RU" dirty="0"/>
              <a:t> находится в роли </a:t>
            </a:r>
            <a:r>
              <a:rPr lang="ru-RU" b="1" dirty="0"/>
              <a:t>наблюдателя</a:t>
            </a:r>
            <a:r>
              <a:rPr lang="ru-RU" dirty="0"/>
              <a:t>, пока </a:t>
            </a:r>
            <a:r>
              <a:rPr lang="en-US" dirty="0"/>
              <a:t>«</a:t>
            </a:r>
            <a:r>
              <a:rPr lang="ru-RU" dirty="0"/>
              <a:t>ведущий</a:t>
            </a:r>
            <a:r>
              <a:rPr lang="en-US" dirty="0"/>
              <a:t>»</a:t>
            </a:r>
            <a:r>
              <a:rPr lang="ru-RU" dirty="0"/>
              <a:t> печатает. Он </a:t>
            </a:r>
            <a:r>
              <a:rPr lang="ru-RU" b="1" dirty="0"/>
              <a:t>ревьюит код </a:t>
            </a:r>
            <a:r>
              <a:rPr lang="en-US" b="1" dirty="0"/>
              <a:t>«</a:t>
            </a:r>
            <a:r>
              <a:rPr lang="ru-RU" b="1" dirty="0"/>
              <a:t>на ходу</a:t>
            </a:r>
            <a:r>
              <a:rPr lang="en-US" b="1" dirty="0"/>
              <a:t>»</a:t>
            </a:r>
            <a:r>
              <a:rPr lang="ru-RU" dirty="0"/>
              <a:t>, даёт указания и </a:t>
            </a:r>
            <a:r>
              <a:rPr lang="ru-RU" b="1" dirty="0"/>
              <a:t>делится своими мыслями</a:t>
            </a:r>
            <a:r>
              <a:rPr lang="ru-RU" dirty="0"/>
              <a:t>. </a:t>
            </a:r>
            <a:r>
              <a:rPr lang="en-US" dirty="0"/>
              <a:t>«</a:t>
            </a:r>
            <a:r>
              <a:rPr lang="ru-RU" dirty="0"/>
              <a:t>Штурман</a:t>
            </a:r>
            <a:r>
              <a:rPr lang="en-US" dirty="0"/>
              <a:t>»</a:t>
            </a:r>
            <a:r>
              <a:rPr lang="ru-RU" dirty="0"/>
              <a:t> также думает </a:t>
            </a:r>
            <a:r>
              <a:rPr lang="ru-RU" b="1" dirty="0"/>
              <a:t>о более глобальной цели</a:t>
            </a:r>
            <a:r>
              <a:rPr lang="ru-RU" dirty="0"/>
              <a:t>, </a:t>
            </a:r>
            <a:r>
              <a:rPr lang="ru-RU" b="1" dirty="0"/>
              <a:t>багах</a:t>
            </a:r>
            <a:r>
              <a:rPr lang="ru-RU" dirty="0"/>
              <a:t>, </a:t>
            </a:r>
            <a:r>
              <a:rPr lang="ru-RU" b="1" dirty="0"/>
              <a:t>делает записи</a:t>
            </a:r>
            <a:r>
              <a:rPr lang="ru-RU" dirty="0"/>
              <a:t> о возможных следующих шагах или проблемах.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Идея такого разделение ролей — получить </a:t>
            </a:r>
            <a:r>
              <a:rPr lang="ru-RU" b="1" dirty="0"/>
              <a:t>две разные точки зрения на код</a:t>
            </a:r>
            <a:r>
              <a:rPr lang="ru-RU" dirty="0"/>
              <a:t>. Предполагается, что </a:t>
            </a:r>
            <a:r>
              <a:rPr lang="en-US" dirty="0"/>
              <a:t>«</a:t>
            </a:r>
            <a:r>
              <a:rPr lang="ru-RU" b="1" dirty="0"/>
              <a:t>ведущий</a:t>
            </a:r>
            <a:r>
              <a:rPr lang="en-US" dirty="0"/>
              <a:t>»</a:t>
            </a:r>
            <a:r>
              <a:rPr lang="ru-RU" dirty="0"/>
              <a:t> думает </a:t>
            </a:r>
            <a:r>
              <a:rPr lang="ru-RU" b="1" dirty="0"/>
              <a:t>тактически</a:t>
            </a:r>
            <a:r>
              <a:rPr lang="ru-RU" dirty="0"/>
              <a:t>, о деталях, о строках кода, которые пишутся прямо сейчас. </a:t>
            </a:r>
            <a:r>
              <a:rPr lang="en-US" dirty="0"/>
              <a:t>«</a:t>
            </a:r>
            <a:r>
              <a:rPr lang="ru-RU" b="1" dirty="0"/>
              <a:t>Штурман</a:t>
            </a:r>
            <a:r>
              <a:rPr lang="en-US" dirty="0"/>
              <a:t>»</a:t>
            </a:r>
            <a:r>
              <a:rPr lang="ru-RU" dirty="0"/>
              <a:t> мыслит </a:t>
            </a:r>
            <a:r>
              <a:rPr lang="ru-RU" b="1" dirty="0"/>
              <a:t>стратегически</a:t>
            </a:r>
            <a:r>
              <a:rPr lang="ru-RU" dirty="0"/>
              <a:t> в роли наблюдателя. В его голове складывается общая картина.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Рабочий поток выглядит так: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Начните с достаточно </a:t>
            </a:r>
            <a:r>
              <a:rPr lang="ru-RU" b="1" dirty="0"/>
              <a:t>четко определенной задачи</a:t>
            </a:r>
            <a:r>
              <a:rPr lang="ru-RU" dirty="0"/>
              <a:t>. Сосредоточьтесь на одной небольшой цели за раз. Она может быть зафиксирована в юнит-тестах</a:t>
            </a:r>
            <a:r>
              <a:rPr lang="en-US" dirty="0"/>
              <a:t> /</a:t>
            </a:r>
            <a:r>
              <a:rPr lang="ru-RU" dirty="0"/>
              <a:t> на клеящемся стикере.</a:t>
            </a:r>
          </a:p>
          <a:p>
            <a:pPr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Периодически </a:t>
            </a:r>
            <a:r>
              <a:rPr lang="ru-RU" b="1" dirty="0"/>
              <a:t>меняйтесь ролями и клавиатурой</a:t>
            </a:r>
            <a:r>
              <a:rPr lang="ru-RU" dirty="0"/>
              <a:t>. Смена активности поддерживает энергию на высоком уровне, и так мы лучше учимся и понимаем.</a:t>
            </a:r>
          </a:p>
        </p:txBody>
      </p:sp>
    </p:spTree>
    <p:extLst>
      <p:ext uri="{BB962C8B-B14F-4D97-AF65-F5344CB8AC3E}">
        <p14:creationId xmlns:p14="http://schemas.microsoft.com/office/powerpoint/2010/main" val="598309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68A49-BA8A-0CE6-0682-541CF0F9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1079362"/>
          </a:xfrm>
        </p:spPr>
        <p:txBody>
          <a:bodyPr>
            <a:normAutofit fontScale="90000"/>
          </a:bodyPr>
          <a:lstStyle/>
          <a:p>
            <a:r>
              <a:rPr lang="ru-RU" dirty="0"/>
              <a:t>Парное программирование:</a:t>
            </a:r>
            <a:br>
              <a:rPr lang="ru-RU" dirty="0"/>
            </a:br>
            <a:r>
              <a:rPr lang="ru-RU" dirty="0"/>
              <a:t>Возможные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41E2BB-FA9E-A718-E02D-0FC61442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730948" cy="519220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ru-RU" sz="3200" dirty="0"/>
              <a:t>Отвлечения</a:t>
            </a:r>
          </a:p>
          <a:p>
            <a:pPr marL="457200" lvl="1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ru-RU" sz="2900" dirty="0"/>
              <a:t>Это — неуважение к партнеру и отвлекает вас от задачи.</a:t>
            </a:r>
            <a:endParaRPr lang="ru-RU" sz="2600" dirty="0"/>
          </a:p>
          <a:p>
            <a:pPr>
              <a:lnSpc>
                <a:spcPct val="120000"/>
              </a:lnSpc>
            </a:pPr>
            <a:r>
              <a:rPr lang="ru-RU" sz="3200" dirty="0"/>
              <a:t>Дотошный контроль</a:t>
            </a:r>
          </a:p>
          <a:p>
            <a:pPr marL="457200" lvl="1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ru-RU" sz="2900" dirty="0"/>
              <a:t>Избегайте постоянного микро-менеджмента. Постоянные инструкции отнимают свободу мысли у партнера и дарят чувство подавленности:</a:t>
            </a:r>
            <a:br>
              <a:rPr lang="ru-RU" sz="2900" dirty="0"/>
            </a:br>
            <a:r>
              <a:rPr lang="ru-RU" sz="2900" dirty="0"/>
              <a:t>“Печатай: “</a:t>
            </a:r>
            <a:r>
              <a:rPr lang="en" sz="2900" dirty="0"/>
              <a:t>System, </a:t>
            </a:r>
            <a:r>
              <a:rPr lang="ru-RU" sz="2900" dirty="0"/>
              <a:t>точка, </a:t>
            </a:r>
            <a:r>
              <a:rPr lang="en" sz="2900" dirty="0"/>
              <a:t>print…”</a:t>
            </a:r>
            <a:r>
              <a:rPr lang="ru-RU" sz="2900" dirty="0"/>
              <a:t>, “Нажми “</a:t>
            </a:r>
            <a:r>
              <a:rPr lang="en-US" sz="2900" noProof="1"/>
              <a:t>Cmd</a:t>
            </a:r>
            <a:r>
              <a:rPr lang="en" sz="2900" noProof="1"/>
              <a:t>+Shift+O</a:t>
            </a:r>
            <a:r>
              <a:rPr lang="en" sz="2900" dirty="0"/>
              <a:t>"</a:t>
            </a:r>
            <a:endParaRPr lang="en" sz="2600" dirty="0"/>
          </a:p>
          <a:p>
            <a:pPr>
              <a:lnSpc>
                <a:spcPct val="120000"/>
              </a:lnSpc>
            </a:pPr>
            <a:r>
              <a:rPr lang="ru-RU" sz="3200" dirty="0"/>
              <a:t>Правило 5 секунд</a:t>
            </a:r>
          </a:p>
          <a:p>
            <a:pPr marL="457200" lvl="1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ru-RU" sz="2900" dirty="0"/>
              <a:t>Если вы как штурман видите, что ведущий делает что-то неправильное, подождите 5 секунд перед произнесением чего-либо — возможно, </a:t>
            </a:r>
            <a:r>
              <a:rPr lang="en-US" sz="2900" dirty="0"/>
              <a:t>«</a:t>
            </a:r>
            <a:r>
              <a:rPr lang="ru-RU" sz="2900" dirty="0"/>
              <a:t>ведущий</a:t>
            </a:r>
            <a:r>
              <a:rPr lang="en-US" sz="2900" dirty="0"/>
              <a:t>»</a:t>
            </a:r>
            <a:r>
              <a:rPr lang="ru-RU" sz="2900" dirty="0"/>
              <a:t> уже подумал об этом, а вы зря прервёте его мыслительный процесс.</a:t>
            </a:r>
            <a:endParaRPr lang="en-US" sz="2600" dirty="0"/>
          </a:p>
          <a:p>
            <a:pPr>
              <a:lnSpc>
                <a:spcPct val="120000"/>
              </a:lnSpc>
            </a:pPr>
            <a:r>
              <a:rPr lang="ru-RU" sz="3200" dirty="0"/>
              <a:t>Клавиатура в заложниках</a:t>
            </a:r>
            <a:endParaRPr lang="en-US" sz="3200" dirty="0"/>
          </a:p>
          <a:p>
            <a:pPr marL="457200" lvl="1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ru-RU" sz="2900" dirty="0"/>
              <a:t>Следите, чтобы не </a:t>
            </a:r>
            <a:r>
              <a:rPr lang="en-US" sz="2900" dirty="0"/>
              <a:t>«</a:t>
            </a:r>
            <a:r>
              <a:rPr lang="ru-RU" sz="2900" dirty="0"/>
              <a:t>захватывать в заложники</a:t>
            </a:r>
            <a:r>
              <a:rPr lang="en-US" sz="2900" dirty="0"/>
              <a:t>»</a:t>
            </a:r>
            <a:r>
              <a:rPr lang="ru-RU" sz="2900" dirty="0"/>
              <a:t> клавиатуру: проверьте, вы случайно не контролируете её всё время, не давая партнеру хоть что-то напечатать?</a:t>
            </a:r>
            <a:endParaRPr lang="en-US" sz="2900" dirty="0"/>
          </a:p>
          <a:p>
            <a:pPr>
              <a:lnSpc>
                <a:spcPct val="120000"/>
              </a:lnSpc>
            </a:pPr>
            <a:r>
              <a:rPr lang="ru-RU" sz="3200" dirty="0"/>
              <a:t>Долгая работа в паре</a:t>
            </a:r>
          </a:p>
          <a:p>
            <a:pPr marL="457200" lvl="1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ru-RU" sz="2900" dirty="0"/>
              <a:t>Это очень утомительно. Не более половины рабочего дня.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052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26ADB6-54A0-660A-7C71-487BD653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712" y="1105781"/>
            <a:ext cx="7845287" cy="575221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5FE86-6941-88F1-45AA-5F69F8CB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15748"/>
            <a:ext cx="10515600" cy="761310"/>
          </a:xfrm>
        </p:spPr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</a:t>
            </a:r>
            <a:r>
              <a:rPr lang="ru-RU" dirty="0"/>
              <a:t>X</a:t>
            </a:r>
            <a:r>
              <a:rPr lang="en-US" dirty="0"/>
              <a:t>P:</a:t>
            </a:r>
            <a:r>
              <a:rPr lang="ru-RU" dirty="0"/>
              <a:t> пользовательские истории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10FE4F-44DC-7824-D017-DB0AA621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3" y="1253331"/>
            <a:ext cx="3667539" cy="53889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dirty="0"/>
              <a:t>User Story </a:t>
            </a:r>
            <a:r>
              <a:rPr lang="en" sz="2000" dirty="0"/>
              <a:t>— </a:t>
            </a:r>
            <a:r>
              <a:rPr lang="ru-RU" sz="2000" dirty="0"/>
              <a:t>это ответы на 3 вопроса, связанные в одно предложение: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Что это за пользователь?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Какое действие он хочет выполнить в продукте или какой результат от продукта хочет получить?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Зачем это ему?</a:t>
            </a:r>
          </a:p>
        </p:txBody>
      </p:sp>
    </p:spTree>
    <p:extLst>
      <p:ext uri="{BB962C8B-B14F-4D97-AF65-F5344CB8AC3E}">
        <p14:creationId xmlns:p14="http://schemas.microsoft.com/office/powerpoint/2010/main" val="3878591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ru-RU" dirty="0"/>
              <a:t>плохие примеры </a:t>
            </a:r>
            <a:r>
              <a:rPr lang="en-US" dirty="0"/>
              <a:t>user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52478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«Я как пользователь хочу войти в личный кабинет, чтобы войти в личный кабинет»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«Я как пользователь хочу загрузить аватарку, чтобы загрузить аватарку»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/>
              <a:t>Пример про торт:</a:t>
            </a:r>
            <a:endParaRPr lang="ru-RU" sz="2000" strike="sngStrike" dirty="0"/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«Я как пользователь, хочу съесть торт, чтобы съесть торт»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голодный муж, пришедший с работы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хочу что-нибудь поесть, потому что очень голоден</a:t>
            </a:r>
          </a:p>
          <a:p>
            <a:pPr lvl="1">
              <a:lnSpc>
                <a:spcPct val="110000"/>
              </a:lnSpc>
            </a:pPr>
            <a:r>
              <a:rPr lang="ru-RU" sz="1800" dirty="0"/>
              <a:t>Может быть можно быстрее /</a:t>
            </a:r>
            <a:r>
              <a:rPr lang="en-US" sz="1800" dirty="0"/>
              <a:t> </a:t>
            </a:r>
            <a:r>
              <a:rPr lang="ru-RU" sz="1800" dirty="0"/>
              <a:t>проще можно удовлетворить эту потребность?</a:t>
            </a:r>
          </a:p>
          <a:p>
            <a:pPr lvl="1">
              <a:lnSpc>
                <a:spcPct val="110000"/>
              </a:lnSpc>
            </a:pPr>
            <a:r>
              <a:rPr lang="ru-RU" sz="1800" dirty="0"/>
              <a:t>Может быть пока нарезать салат и отварить сосиски?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голодный муж, пришедший с работы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который уже немного поел, хочу съесть какой-то десерт, чтобы насладиться вкусом и выйти из за стола довольным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Кнопочное мышление</a:t>
            </a:r>
            <a:r>
              <a:rPr lang="en-US" sz="2000" b="1" dirty="0"/>
              <a:t>» — </a:t>
            </a:r>
            <a:r>
              <a:rPr lang="ru-RU" sz="2000" b="1" dirty="0"/>
              <a:t>плохо!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Я как клиент банка хочу кнопку для просмотра трат за месяц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клиент банка хочу иметь возможность контролировать свои траты в течение месяца, чтобы не выйти за рамки семейного бюджета</a:t>
            </a:r>
          </a:p>
          <a:p>
            <a:pPr marL="0" indent="0">
              <a:lnSpc>
                <a:spcPct val="110000"/>
              </a:lnSpc>
              <a:buNone/>
            </a:pP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097" y="284922"/>
            <a:ext cx="9859618" cy="921025"/>
          </a:xfrm>
        </p:spPr>
        <p:txBody>
          <a:bodyPr>
            <a:normAutofit/>
          </a:bodyPr>
          <a:lstStyle/>
          <a:p>
            <a:r>
              <a:rPr lang="en-US" dirty="0"/>
              <a:t>User Story: </a:t>
            </a:r>
            <a:r>
              <a:rPr lang="ru-RU" dirty="0"/>
              <a:t>объединение, разбиение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3097" y="1391478"/>
            <a:ext cx="6414052" cy="5181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ru-RU" b="0" dirty="0"/>
              <a:t>Если история слишком велика, то ее следует разбить на меньшие части. 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Если история слишком мала, ее следует объединить с другими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b="0" dirty="0"/>
              <a:t>История «Пользователи могут безопасно переводить деньги на свой счет, со своего счета или с одного счета на другой» может быть разбита на истории: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войти в систему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выйти из системы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положить деньги на свой счет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снять деньги со своего счета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перевести деньги с любого из своих счетов на другой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04F50A-9047-F736-1346-2F7674686F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166" y="1258955"/>
            <a:ext cx="5068956" cy="32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7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9A5F-FFFB-C9DA-01AD-94040DB1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30" y="213737"/>
            <a:ext cx="8292272" cy="807459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Практика X</a:t>
            </a:r>
            <a:r>
              <a:rPr lang="en-US" dirty="0"/>
              <a:t>P:</a:t>
            </a:r>
            <a:r>
              <a:rPr lang="ru-RU" dirty="0"/>
              <a:t> Игра в планирование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38F962-F6F9-9CBA-5B09-E4FED145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82" y="1141359"/>
            <a:ext cx="8064319" cy="5516936"/>
          </a:xfrm>
        </p:spPr>
        <p:txBody>
          <a:bodyPr>
            <a:normAutofit lnSpcReduction="10000"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1800" dirty="0"/>
              <a:t>Планирование в </a:t>
            </a:r>
            <a:r>
              <a:rPr lang="en" sz="1800" dirty="0"/>
              <a:t>XP </a:t>
            </a:r>
            <a:r>
              <a:rPr lang="ru-RU" sz="1800" dirty="0"/>
              <a:t>проводят в два этапа</a:t>
            </a:r>
            <a:r>
              <a:rPr lang="en-US" sz="1800" dirty="0"/>
              <a:t>: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ru-RU" sz="1800" b="1" dirty="0"/>
              <a:t>Планирование релиза</a:t>
            </a:r>
            <a:r>
              <a:rPr lang="ru-RU" sz="1800" dirty="0"/>
              <a:t>: команда встречается с заказчиком, чтобы выяснить, </a:t>
            </a:r>
            <a:r>
              <a:rPr lang="ru-RU" sz="1800" u="sng" dirty="0"/>
              <a:t>какую функциональность он хочет получить к следующему релизу</a:t>
            </a:r>
            <a:r>
              <a:rPr lang="ru-RU" sz="1800" dirty="0"/>
              <a:t>.</a:t>
            </a:r>
            <a:br>
              <a:rPr lang="ru-RU" sz="1800" dirty="0"/>
            </a:br>
            <a:r>
              <a:rPr lang="ru-RU" sz="1800" dirty="0"/>
              <a:t>Так как требования заказчика часто </a:t>
            </a:r>
            <a:r>
              <a:rPr lang="ru-RU" sz="1800" u="sng" dirty="0"/>
              <a:t>размытые</a:t>
            </a:r>
            <a:r>
              <a:rPr lang="ru-RU" sz="1800" dirty="0"/>
              <a:t>, разработчики </a:t>
            </a:r>
            <a:r>
              <a:rPr lang="ru-RU" sz="1800" u="sng" dirty="0"/>
              <a:t>конкретизируют их и дробят на части</a:t>
            </a:r>
            <a:r>
              <a:rPr lang="ru-RU" sz="1800" dirty="0"/>
              <a:t>.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1800" b="1" dirty="0"/>
              <a:t>Планирование итераций</a:t>
            </a:r>
            <a:r>
              <a:rPr lang="ru-RU" sz="1800" dirty="0"/>
              <a:t>: проводится каждые две недели, иногда чаще или реже.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Как проводится: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1800" b="1" dirty="0"/>
              <a:t>Заказчик</a:t>
            </a:r>
            <a:r>
              <a:rPr lang="ru-RU" sz="1800" dirty="0"/>
              <a:t> обязательно присутствует: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600" dirty="0"/>
              <a:t>он </a:t>
            </a:r>
            <a:r>
              <a:rPr lang="ru-RU" sz="1600" b="1" dirty="0"/>
              <a:t>определяет функциональность</a:t>
            </a:r>
            <a:r>
              <a:rPr lang="ru-RU" sz="1600" dirty="0"/>
              <a:t> на следующую итерацию и вносит изменения в требования к продукту.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600" dirty="0"/>
              <a:t>заказчик </a:t>
            </a:r>
            <a:r>
              <a:rPr lang="ru-RU" sz="1600" b="1" dirty="0"/>
              <a:t>определяет приоритет фич</a:t>
            </a:r>
            <a:r>
              <a:rPr lang="ru-RU" sz="1600" dirty="0"/>
              <a:t>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ru-RU" sz="1800" dirty="0"/>
              <a:t>Разработчики </a:t>
            </a:r>
            <a:r>
              <a:rPr lang="ru-RU" sz="1800" b="1" dirty="0"/>
              <a:t>декомпозируют</a:t>
            </a:r>
            <a:r>
              <a:rPr lang="ru-RU" sz="1800" dirty="0"/>
              <a:t> </a:t>
            </a:r>
            <a:r>
              <a:rPr lang="en-US" sz="1800" dirty="0"/>
              <a:t>user story </a:t>
            </a:r>
            <a:r>
              <a:rPr lang="ru-RU" sz="1800" dirty="0"/>
              <a:t>на технические задачи </a:t>
            </a:r>
            <a:r>
              <a:rPr lang="ru-RU" sz="1800" b="1" dirty="0"/>
              <a:t>оценивают</a:t>
            </a:r>
            <a:r>
              <a:rPr lang="ru-RU" sz="1800" dirty="0"/>
              <a:t>, сколько времени уйдет на каждую задачу (с помощью </a:t>
            </a:r>
            <a:r>
              <a:rPr lang="en-US" sz="1800" b="1" dirty="0"/>
              <a:t>planning poker</a:t>
            </a:r>
            <a:r>
              <a:rPr lang="en-US" sz="1800" dirty="0"/>
              <a:t>)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en-US" sz="1800" b="1" dirty="0"/>
              <a:t>Timeboxing</a:t>
            </a:r>
            <a:r>
              <a:rPr lang="en-US" sz="1800" dirty="0"/>
              <a:t>: </a:t>
            </a:r>
            <a:r>
              <a:rPr lang="ru-RU" sz="1800" dirty="0"/>
              <a:t>Разработчики берут на следующую итерацию такой объём работы, который они успеют сделать.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ru-RU" sz="1800" dirty="0"/>
              <a:t>В </a:t>
            </a:r>
            <a:r>
              <a:rPr lang="en" sz="1800" dirty="0"/>
              <a:t>XP </a:t>
            </a:r>
            <a:r>
              <a:rPr lang="ru-RU" sz="1800" dirty="0"/>
              <a:t>если команда </a:t>
            </a:r>
            <a:r>
              <a:rPr lang="ru-RU" sz="1800" b="1" dirty="0"/>
              <a:t>не успевает</a:t>
            </a:r>
            <a:r>
              <a:rPr lang="ru-RU" sz="1800" dirty="0"/>
              <a:t> выполнить все задачи к дате релиза, то релиз не отодвигается, а </a:t>
            </a:r>
            <a:r>
              <a:rPr lang="ru-RU" sz="1800" b="1" dirty="0"/>
              <a:t>режется часть функционала, наименее важная</a:t>
            </a:r>
            <a:r>
              <a:rPr lang="ru-RU" sz="1800" dirty="0"/>
              <a:t> для заказчика.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D81186-6335-EEF7-BDFC-10FC5A1997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5362" y="2186608"/>
            <a:ext cx="3376638" cy="16113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94BA85-BD92-4276-C35E-C33961A917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2471" y="3812146"/>
            <a:ext cx="3889385" cy="3045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487CA-D3E4-7C7A-CE1C-829ABB482BF8}"/>
              </a:ext>
            </a:extLst>
          </p:cNvPr>
          <p:cNvSpPr txBox="1"/>
          <p:nvPr/>
        </p:nvSpPr>
        <p:spPr>
          <a:xfrm>
            <a:off x="8815362" y="251792"/>
            <a:ext cx="33766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Для успеха критично, чтобы заказчик и команда </a:t>
            </a:r>
            <a:r>
              <a:rPr lang="ru-RU" sz="1600" u="sng" dirty="0"/>
              <a:t>играли на одном поле</a:t>
            </a:r>
            <a:r>
              <a:rPr lang="ru-RU" sz="1600" dirty="0"/>
              <a:t>: </a:t>
            </a:r>
            <a:r>
              <a:rPr lang="ru-RU" sz="1600" b="1" dirty="0"/>
              <a:t>заказчик</a:t>
            </a:r>
            <a:r>
              <a:rPr lang="ru-RU" sz="1600" dirty="0"/>
              <a:t> выбирает действительно </a:t>
            </a:r>
            <a:r>
              <a:rPr lang="ru-RU" sz="1600" b="1" dirty="0"/>
              <a:t>необходимую</a:t>
            </a:r>
            <a:r>
              <a:rPr lang="ru-RU" sz="1600" dirty="0"/>
              <a:t> </a:t>
            </a:r>
            <a:r>
              <a:rPr lang="ru-RU" sz="1600" b="1" dirty="0"/>
              <a:t>функциональность</a:t>
            </a:r>
            <a:r>
              <a:rPr lang="ru-RU" sz="1600" dirty="0"/>
              <a:t> в рамках бюджета, а команда </a:t>
            </a:r>
            <a:r>
              <a:rPr lang="ru-RU" sz="1600" b="1" dirty="0"/>
              <a:t>адекватно</a:t>
            </a:r>
            <a:r>
              <a:rPr lang="ru-RU" sz="1600" dirty="0"/>
              <a:t> оценивает свои возможности и </a:t>
            </a:r>
            <a:r>
              <a:rPr lang="ru-RU" sz="1600" b="1" dirty="0"/>
              <a:t>выставляет</a:t>
            </a:r>
            <a:r>
              <a:rPr lang="ru-RU" sz="1600" dirty="0"/>
              <a:t> </a:t>
            </a:r>
            <a:r>
              <a:rPr lang="ru-RU" sz="1600" b="1" dirty="0"/>
              <a:t>реалистичные</a:t>
            </a:r>
            <a:r>
              <a:rPr lang="ru-RU" sz="1600" dirty="0"/>
              <a:t> </a:t>
            </a:r>
            <a:r>
              <a:rPr lang="ru-RU" sz="1600" b="1" dirty="0"/>
              <a:t>сроки</a:t>
            </a:r>
            <a:r>
              <a:rPr lang="ru-RU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5579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63B3F-467F-499F-5D11-57E55886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X</a:t>
            </a:r>
            <a:r>
              <a:rPr lang="en-US" dirty="0"/>
              <a:t>P:</a:t>
            </a:r>
            <a:r>
              <a:rPr lang="ru-RU" dirty="0"/>
              <a:t> Определение готовности</a:t>
            </a:r>
            <a:br>
              <a:rPr lang="ru-RU" dirty="0"/>
            </a:br>
            <a:r>
              <a:rPr lang="en-US" dirty="0"/>
              <a:t>Definition of Done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700426B-EAF5-06FC-FEA6-07420130D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Определение готовности (критерии готовности) — это формальное описание состояния инкремента продукта или технических задач</a:t>
            </a:r>
            <a:r>
              <a:rPr lang="en" dirty="0"/>
              <a:t>, </a:t>
            </a:r>
            <a:r>
              <a:rPr lang="ru-RU" dirty="0"/>
              <a:t>при котором они соответствуют требованиям качества, предъявляемым продукту.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</a:t>
            </a:r>
            <a:r>
              <a:rPr lang="ru-RU" dirty="0"/>
              <a:t> / тех. задач</a:t>
            </a:r>
            <a:r>
              <a:rPr lang="en" dirty="0"/>
              <a:t>:</a:t>
            </a:r>
          </a:p>
          <a:p>
            <a:pPr>
              <a:lnSpc>
                <a:spcPct val="120000"/>
              </a:lnSpc>
            </a:pPr>
            <a:r>
              <a:rPr lang="ru-RU" dirty="0"/>
              <a:t>Написаны и успешно проходят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pPr>
              <a:lnSpc>
                <a:spcPct val="120000"/>
              </a:lnSpc>
            </a:pPr>
            <a:r>
              <a:rPr lang="ru-RU" dirty="0"/>
              <a:t>Проведено </a:t>
            </a:r>
            <a:r>
              <a:rPr lang="en-US" dirty="0"/>
              <a:t>Code review</a:t>
            </a:r>
          </a:p>
          <a:p>
            <a:pPr>
              <a:lnSpc>
                <a:spcPct val="120000"/>
              </a:lnSpc>
            </a:pPr>
            <a:r>
              <a:rPr lang="ru-RU" dirty="0"/>
              <a:t>Написана краткая справка для пользователя по новым фичам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  <a:p>
            <a:pPr>
              <a:lnSpc>
                <a:spcPct val="120000"/>
              </a:lnSpc>
            </a:pPr>
            <a:r>
              <a:rPr lang="ru-RU" dirty="0"/>
              <a:t>Новые классы / таблицы / поля в БД описаны во внутренней системе документации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Definition of Done </a:t>
            </a:r>
            <a:r>
              <a:rPr lang="ru-RU" dirty="0"/>
              <a:t>уточняется в том числе во время ретроспективы.</a:t>
            </a:r>
          </a:p>
        </p:txBody>
      </p:sp>
    </p:spTree>
    <p:extLst>
      <p:ext uri="{BB962C8B-B14F-4D97-AF65-F5344CB8AC3E}">
        <p14:creationId xmlns:p14="http://schemas.microsoft.com/office/powerpoint/2010/main" val="636673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A27066-AC88-F5A7-43E6-9F70C28C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288645"/>
            <a:ext cx="10187609" cy="1132371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через тестирование:</a:t>
            </a:r>
            <a:br>
              <a:rPr lang="ru-RU" dirty="0"/>
            </a:br>
            <a:r>
              <a:rPr lang="en-US" dirty="0"/>
              <a:t>Test-Driven development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4B38E2-7C9B-F2F1-81F2-92F12F425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60" y="1600338"/>
            <a:ext cx="8464826" cy="511851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000" dirty="0"/>
              <a:t>В какой момент лучше писать тесты?</a:t>
            </a: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/>
              <a:t>Тесты пишутся после кода</a:t>
            </a:r>
          </a:p>
          <a:p>
            <a:pPr lvl="1"/>
            <a:r>
              <a:rPr lang="ru-RU" sz="1800" dirty="0"/>
              <a:t>В некоторых ситуациях особого выбора нет. Например, при системном тестировании тесты должны имитировать поведение пользователей и выполнять действия в браузере. Такие тесты пишутся после кода.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/>
              <a:t>Тесты пишутся до кода</a:t>
            </a:r>
            <a:r>
              <a:rPr lang="en-US" sz="2000" dirty="0"/>
              <a:t> — Test driven development (TDD)</a:t>
            </a:r>
          </a:p>
          <a:p>
            <a:pPr marL="0" indent="0" algn="l">
              <a:lnSpc>
                <a:spcPct val="120000"/>
              </a:lnSpc>
              <a:buNone/>
            </a:pPr>
            <a:endParaRPr lang="ru-RU" sz="2000" dirty="0"/>
          </a:p>
          <a:p>
            <a:pPr marL="0" indent="0" algn="l">
              <a:lnSpc>
                <a:spcPct val="120000"/>
              </a:lnSpc>
              <a:buNone/>
            </a:pPr>
            <a:r>
              <a:rPr lang="ru-RU" sz="2000" b="1" dirty="0"/>
              <a:t>В</a:t>
            </a:r>
            <a:r>
              <a:rPr lang="en-US" sz="2000" b="1" dirty="0"/>
              <a:t> TDD</a:t>
            </a:r>
            <a:r>
              <a:rPr lang="ru-RU" sz="2000" b="1" dirty="0"/>
              <a:t> разработка состоит из повторяющегося цикла</a:t>
            </a:r>
            <a:r>
              <a:rPr lang="ru-RU" sz="2000" dirty="0"/>
              <a:t>:</a:t>
            </a:r>
          </a:p>
          <a:p>
            <a:pPr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Пишется тест, который проваливается</a:t>
            </a:r>
          </a:p>
          <a:p>
            <a:pPr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Пишется код, удовлетворяющий этому тесту</a:t>
            </a:r>
          </a:p>
          <a:p>
            <a:pPr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После этого все повторяется.</a:t>
            </a:r>
          </a:p>
          <a:p>
            <a:pPr marL="0" indent="0" algn="l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000" dirty="0"/>
              <a:t>В итоге шаг за шагом строится приложение.</a:t>
            </a:r>
          </a:p>
        </p:txBody>
      </p:sp>
      <p:pic>
        <p:nvPicPr>
          <p:cNvPr id="4" name="Picture 2" descr="Разработка через тестирование">
            <a:extLst>
              <a:ext uri="{FF2B5EF4-FFF2-40B4-BE49-F238E27FC236}">
                <a16:creationId xmlns:a16="http://schemas.microsoft.com/office/drawing/2014/main" id="{D0D6C86A-7E6A-315D-CCE6-D0919556E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41748" y="3674460"/>
            <a:ext cx="5444235" cy="318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85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DFC29-31DB-2341-B9B0-0A1E5CC5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9" y="153925"/>
            <a:ext cx="7620000" cy="837510"/>
          </a:xfrm>
        </p:spPr>
        <p:txBody>
          <a:bodyPr/>
          <a:lstStyle/>
          <a:p>
            <a:r>
              <a:rPr lang="en" dirty="0"/>
              <a:t>Extreme Programming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05B43B-11C6-66AB-E052-DC1816FB0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9" y="991435"/>
            <a:ext cx="8444948" cy="57751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Кент Бек: книга </a:t>
            </a:r>
            <a:r>
              <a:rPr lang="en" b="1" dirty="0"/>
              <a:t>Extreme Programming Explained, </a:t>
            </a:r>
            <a:r>
              <a:rPr lang="ru-RU" b="1" dirty="0"/>
              <a:t>1999 г.</a:t>
            </a:r>
            <a:endParaRPr lang="ru-RU" b="1" i="0" dirty="0">
              <a:solidFill>
                <a:srgbClr val="000000"/>
              </a:solidFill>
              <a:effectLst/>
              <a:latin typeface="system-ui"/>
            </a:endParaRPr>
          </a:p>
          <a:p>
            <a:pPr lvl="1">
              <a:lnSpc>
                <a:spcPct val="120000"/>
              </a:lnSpc>
            </a:pPr>
            <a:r>
              <a:rPr lang="ru-RU" sz="2600" dirty="0"/>
              <a:t>Причастны также Мартин Фаулер, Уорд Каннингем и другие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Экстремальное программирование или </a:t>
            </a:r>
            <a:r>
              <a:rPr lang="en-US" dirty="0"/>
              <a:t>XP, eXtreme Programming</a:t>
            </a:r>
            <a:r>
              <a:rPr lang="en" dirty="0"/>
              <a:t> — </a:t>
            </a:r>
            <a:r>
              <a:rPr lang="ru-RU" dirty="0"/>
              <a:t>гибкая методология разработки программного обеспечения.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Методика является частью </a:t>
            </a:r>
            <a:r>
              <a:rPr lang="en-US" sz="2600" dirty="0"/>
              <a:t>Agile</a:t>
            </a:r>
          </a:p>
          <a:p>
            <a:pPr>
              <a:lnSpc>
                <a:spcPct val="120000"/>
              </a:lnSpc>
            </a:pPr>
            <a:r>
              <a:rPr lang="ru-RU" dirty="0"/>
              <a:t>В X</a:t>
            </a:r>
            <a:r>
              <a:rPr lang="en-US" dirty="0"/>
              <a:t>P </a:t>
            </a:r>
            <a:r>
              <a:rPr lang="ru-RU" dirty="0"/>
              <a:t>свои инструменты, процессы и роли. Автор </a:t>
            </a:r>
            <a:r>
              <a:rPr lang="en" dirty="0"/>
              <a:t>XP </a:t>
            </a:r>
            <a:r>
              <a:rPr lang="ru-RU" dirty="0"/>
              <a:t>взял </a:t>
            </a:r>
            <a:r>
              <a:rPr lang="ru-RU" b="1" dirty="0"/>
              <a:t>лучшие практики гибкой разработки и усилил до максимума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Поэтому программирование и зовется </a:t>
            </a:r>
            <a:r>
              <a:rPr lang="ru-RU" b="1" dirty="0"/>
              <a:t>экстремальным</a:t>
            </a:r>
            <a:r>
              <a:rPr lang="ru-RU" dirty="0"/>
              <a:t>.</a:t>
            </a:r>
            <a:endParaRPr lang="en" dirty="0"/>
          </a:p>
          <a:p>
            <a:pPr>
              <a:lnSpc>
                <a:spcPct val="120000"/>
              </a:lnSpc>
            </a:pPr>
            <a:r>
              <a:rPr lang="en" dirty="0"/>
              <a:t>XP </a:t>
            </a:r>
            <a:r>
              <a:rPr lang="ru-RU" dirty="0"/>
              <a:t>отличается от других гибких методологий тем, что применимо </a:t>
            </a:r>
            <a:r>
              <a:rPr lang="ru-RU" b="1" dirty="0"/>
              <a:t>только в области разработки ПО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Оно не может быть использовано в другом бизнесе или повседневной жизни, как </a:t>
            </a:r>
            <a:r>
              <a:rPr lang="en-US" sz="2600" dirty="0"/>
              <a:t>Scrum, Kanban</a:t>
            </a:r>
            <a:r>
              <a:rPr lang="en" sz="2600" dirty="0"/>
              <a:t> </a:t>
            </a:r>
            <a:r>
              <a:rPr lang="ru-RU" sz="2600" dirty="0"/>
              <a:t>или </a:t>
            </a:r>
            <a:r>
              <a:rPr lang="en-US" sz="2600" dirty="0"/>
              <a:t>Lean</a:t>
            </a:r>
          </a:p>
          <a:p>
            <a:pPr>
              <a:lnSpc>
                <a:spcPct val="120000"/>
              </a:lnSpc>
            </a:pPr>
            <a:r>
              <a:rPr lang="ru-RU" dirty="0"/>
              <a:t>Цель методики </a:t>
            </a:r>
            <a:r>
              <a:rPr lang="en" dirty="0"/>
              <a:t>XP — </a:t>
            </a:r>
            <a:r>
              <a:rPr lang="ru-RU" dirty="0"/>
              <a:t>справиться с постоянно меняющимися требованиями к программному продукту и повысить качество разработки. Поэтому </a:t>
            </a:r>
            <a:r>
              <a:rPr lang="en" dirty="0"/>
              <a:t>XP </a:t>
            </a:r>
            <a:r>
              <a:rPr lang="ru-RU" dirty="0"/>
              <a:t>хорошо подходит для сложных и неопределенных проектов.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F51987-675E-4234-793C-BA6C77B5C0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8760" y="0"/>
            <a:ext cx="2463240" cy="21141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107DEC-825A-88D1-54C7-5C71D21E95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8759" y="2114104"/>
            <a:ext cx="2463241" cy="2978148"/>
          </a:xfrm>
          <a:prstGeom prst="rect">
            <a:avLst/>
          </a:prstGeo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5DDAA3CA-77A9-079E-AED0-FF58372795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5967" y="4941524"/>
            <a:ext cx="3446033" cy="19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10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1884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dirty="0"/>
              <a:t>Test-Driven Development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A51BC5-B4CD-70DB-C0AC-A944675C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49" y="1683026"/>
            <a:ext cx="4600541" cy="4493937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</a:pPr>
            <a:r>
              <a:rPr lang="ru-RU" sz="2400" b="1" dirty="0">
                <a:solidFill>
                  <a:srgbClr val="FF0000"/>
                </a:solidFill>
                <a:effectLst>
                  <a:outerShdw sx="1000" sy="1000" algn="tl">
                    <a:srgbClr val="000000"/>
                  </a:outerShdw>
                </a:effectLst>
              </a:rPr>
              <a:t>Красный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/>
              <a:t>— напишите небольшой тест, который не работает, а возможно, даже не компилируется.</a:t>
            </a:r>
          </a:p>
          <a:p>
            <a:pPr lvl="0">
              <a:lnSpc>
                <a:spcPct val="100000"/>
              </a:lnSpc>
            </a:pPr>
            <a:r>
              <a:rPr lang="ru-RU" sz="2400" b="1" dirty="0">
                <a:solidFill>
                  <a:srgbClr val="00B050"/>
                </a:solidFill>
                <a:effectLst>
                  <a:outerShdw sx="1000" sy="1000" algn="tl">
                    <a:srgbClr val="000000"/>
                  </a:outerShdw>
                </a:effectLst>
              </a:rPr>
              <a:t>Зеленый</a:t>
            </a:r>
            <a:r>
              <a:rPr lang="ru-RU" sz="2400" dirty="0"/>
              <a:t> — заставьте тест работать как можно быстрее, при этом не думайте о правильности дизайна и чистоте кода. Напишите ровно столько кода, чтобы тест сработал.</a:t>
            </a:r>
          </a:p>
          <a:p>
            <a:pPr lvl="0">
              <a:lnSpc>
                <a:spcPct val="100000"/>
              </a:lnSpc>
            </a:pPr>
            <a:r>
              <a:rPr lang="ru-RU" sz="2400" b="1" dirty="0">
                <a:solidFill>
                  <a:srgbClr val="7030A0"/>
                </a:solidFill>
                <a:effectLst>
                  <a:outerShdw sx="1000" sy="1000" algn="tl">
                    <a:srgbClr val="000000"/>
                  </a:outerShdw>
                </a:effectLst>
              </a:rPr>
              <a:t>Рефакторинг</a:t>
            </a:r>
            <a:r>
              <a:rPr lang="ru-RU" sz="2400" dirty="0"/>
              <a:t> — удалите из написанного вами кода любое дублирование.</a:t>
            </a:r>
          </a:p>
        </p:txBody>
      </p:sp>
      <p:pic>
        <p:nvPicPr>
          <p:cNvPr id="5" name="Shape 174" descr="C:\Users\User\Desktop\Hillel\tdd-bdd-7-638.jpg">
            <a:extLst>
              <a:ext uri="{FF2B5EF4-FFF2-40B4-BE49-F238E27FC236}">
                <a16:creationId xmlns:a16="http://schemas.microsoft.com/office/drawing/2014/main" id="{FBBFE068-F363-79B0-D2BC-9531B320D79D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208780"/>
            <a:ext cx="5814392" cy="5248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81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7EEDB-AF65-8FCF-44A1-D5353CA3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/>
              <a:t>TDD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E94CFC-14A5-7A2D-3E9A-51216278E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indent="-360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ru-RU" dirty="0">
                <a:sym typeface="Roboto"/>
              </a:rPr>
              <a:t>Высокое </a:t>
            </a:r>
            <a:r>
              <a:rPr lang="ru" dirty="0">
                <a:sym typeface="Roboto"/>
              </a:rPr>
              <a:t>качество тестов</a:t>
            </a:r>
          </a:p>
          <a:p>
            <a:pPr marL="817200" lvl="1" indent="-360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ru" dirty="0">
                <a:sym typeface="Roboto"/>
              </a:rPr>
              <a:t>потому как сделаны не по остаточному принципу</a:t>
            </a:r>
          </a:p>
          <a:p>
            <a:pPr marL="360000" marR="0" lvl="0" indent="-360000" algn="l" rtl="0"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ru" dirty="0">
                <a:sym typeface="Roboto"/>
              </a:rPr>
              <a:t>100% покрытие тестами;</a:t>
            </a:r>
          </a:p>
          <a:p>
            <a:pPr marL="360000" marR="0" lvl="0" indent="-360000" algn="l" rtl="0"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ru" dirty="0">
                <a:sym typeface="Roboto"/>
              </a:rPr>
              <a:t>Лучше интерфейс функций / методов / классов</a:t>
            </a:r>
          </a:p>
          <a:p>
            <a:pPr marL="817200" lvl="1" indent="-360000">
              <a:lnSpc>
                <a:spcPct val="100000"/>
              </a:lnSpc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ru" dirty="0">
                <a:sym typeface="Roboto"/>
              </a:rPr>
              <a:t>Поскольку код, который удобно написан (с понятным и простым интерфейсом), его легче и тестировать</a:t>
            </a:r>
          </a:p>
          <a:p>
            <a:pPr marL="360000" indent="-360000">
              <a:lnSpc>
                <a:spcPct val="100000"/>
              </a:lnSpc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ru" dirty="0">
                <a:sym typeface="Roboto"/>
              </a:rPr>
              <a:t>Выше качество самого кода</a:t>
            </a:r>
          </a:p>
        </p:txBody>
      </p:sp>
    </p:spTree>
    <p:extLst>
      <p:ext uri="{BB962C8B-B14F-4D97-AF65-F5344CB8AC3E}">
        <p14:creationId xmlns:p14="http://schemas.microsoft.com/office/powerpoint/2010/main" val="1691351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B5A9B-673D-2CC1-D7B1-2D46FF17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00"/>
            <a:ext cx="10515600" cy="854075"/>
          </a:xfrm>
        </p:spPr>
        <p:txBody>
          <a:bodyPr/>
          <a:lstStyle/>
          <a:p>
            <a:r>
              <a:rPr lang="ru-RU" dirty="0"/>
              <a:t>Практика </a:t>
            </a:r>
            <a:r>
              <a:rPr lang="en-US" dirty="0"/>
              <a:t>XP: </a:t>
            </a:r>
            <a:r>
              <a:rPr lang="ru-RU" dirty="0"/>
              <a:t>простой дизайн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F888D-4BEA-27ED-6130-AF3CE377F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176"/>
            <a:ext cx="10515600" cy="5797824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" dirty="0"/>
              <a:t>XP </a:t>
            </a:r>
            <a:r>
              <a:rPr lang="ru-RU" dirty="0"/>
              <a:t>исходит из того, что в процессе работы </a:t>
            </a:r>
            <a:r>
              <a:rPr lang="ru-RU" b="1" dirty="0"/>
              <a:t>условия задачи могут неоднократно измениться</a:t>
            </a:r>
            <a:r>
              <a:rPr lang="ru-RU" dirty="0"/>
              <a:t>, а значит, разрабатываемый продукт </a:t>
            </a:r>
            <a:r>
              <a:rPr lang="ru-RU" b="1" dirty="0"/>
              <a:t>не следует проектировать заблаговременно целиком и полностью</a:t>
            </a:r>
            <a:r>
              <a:rPr lang="ru-RU" dirty="0"/>
              <a:t>.</a:t>
            </a:r>
            <a:endParaRPr lang="en-US" dirty="0"/>
          </a:p>
          <a:p>
            <a:pPr marL="0" indent="0" algn="l">
              <a:lnSpc>
                <a:spcPct val="120000"/>
              </a:lnSpc>
              <a:buNone/>
            </a:pPr>
            <a:r>
              <a:rPr lang="ru-RU" dirty="0"/>
              <a:t>Попытка </a:t>
            </a:r>
            <a:r>
              <a:rPr lang="ru-RU" b="1" dirty="0"/>
              <a:t>детально</a:t>
            </a:r>
            <a:r>
              <a:rPr lang="ru-RU" dirty="0"/>
              <a:t> </a:t>
            </a:r>
            <a:r>
              <a:rPr lang="ru-RU" b="1" dirty="0"/>
              <a:t>спроектировать</a:t>
            </a:r>
            <a:r>
              <a:rPr lang="ru-RU" dirty="0"/>
              <a:t> систему </a:t>
            </a:r>
            <a:r>
              <a:rPr lang="ru-RU" b="1" dirty="0"/>
              <a:t>в самом начале</a:t>
            </a:r>
            <a:r>
              <a:rPr lang="ru-RU" dirty="0"/>
              <a:t> работы </a:t>
            </a:r>
            <a:r>
              <a:rPr lang="en-US" dirty="0"/>
              <a:t>—</a:t>
            </a:r>
            <a:r>
              <a:rPr lang="ru-RU" dirty="0"/>
              <a:t> </a:t>
            </a:r>
            <a:r>
              <a:rPr lang="ru-RU" b="1" dirty="0"/>
              <a:t>напрасная тратой времени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Проектирование должно выполняться </a:t>
            </a:r>
            <a:r>
              <a:rPr lang="ru-RU" b="1" dirty="0"/>
              <a:t>небольшими этапами</a:t>
            </a:r>
            <a:r>
              <a:rPr lang="ru-RU" dirty="0"/>
              <a:t>, с учётом постоянно </a:t>
            </a:r>
            <a:r>
              <a:rPr lang="ru-RU" b="1" dirty="0"/>
              <a:t>изменяющихся требований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каждый момент времени следует пытаться использовать </a:t>
            </a:r>
            <a:r>
              <a:rPr lang="ru-RU" b="1" dirty="0"/>
              <a:t>наиболее простой дизайн</a:t>
            </a:r>
            <a:r>
              <a:rPr lang="ru-RU" dirty="0"/>
              <a:t>, который подходит </a:t>
            </a:r>
            <a:r>
              <a:rPr lang="ru-RU" b="1" dirty="0"/>
              <a:t>для решения текущей задачи</a:t>
            </a:r>
            <a:r>
              <a:rPr lang="ru-RU" dirty="0"/>
              <a:t>, и усложнять / менять его по мере того, как условия задачи меняются.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dirty="0"/>
              <a:t>Кент Бэк и Мартин Фаулер описывают </a:t>
            </a:r>
            <a:r>
              <a:rPr lang="en-US" dirty="0"/>
              <a:t>«</a:t>
            </a:r>
            <a:r>
              <a:rPr lang="ru-RU" dirty="0"/>
              <a:t>простой дизайн</a:t>
            </a:r>
            <a:r>
              <a:rPr lang="en-US" dirty="0"/>
              <a:t>»</a:t>
            </a:r>
            <a:r>
              <a:rPr lang="ru-RU" dirty="0"/>
              <a:t> такими критериями: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ru-RU" dirty="0"/>
              <a:t>Система </a:t>
            </a:r>
            <a:r>
              <a:rPr lang="ru-RU" u="sng" dirty="0"/>
              <a:t>проходит все тесты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ru-RU" u="sng" dirty="0"/>
              <a:t>Каждый элемент</a:t>
            </a:r>
            <a:r>
              <a:rPr lang="ru-RU" dirty="0"/>
              <a:t> системы имеет своё </a:t>
            </a:r>
            <a:r>
              <a:rPr lang="ru-RU" u="sng" dirty="0"/>
              <a:t>явное назначение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ru-RU" dirty="0"/>
              <a:t>В системе </a:t>
            </a:r>
            <a:r>
              <a:rPr lang="ru-RU" u="sng" dirty="0"/>
              <a:t>отсутствует дублирование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ru-RU" dirty="0"/>
              <a:t>Система содержит </a:t>
            </a:r>
            <a:r>
              <a:rPr lang="ru-RU" u="sng" dirty="0"/>
              <a:t>как можно меньше элементов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dirty="0"/>
              <a:t>Роберт Мартин (книга "Чистый код") предлагает описывать </a:t>
            </a:r>
            <a:r>
              <a:rPr lang="en-US" dirty="0"/>
              <a:t>«</a:t>
            </a:r>
            <a:r>
              <a:rPr lang="ru-RU" dirty="0"/>
              <a:t>простой дизайн</a:t>
            </a:r>
            <a:r>
              <a:rPr lang="en-US" dirty="0"/>
              <a:t>» </a:t>
            </a:r>
            <a:r>
              <a:rPr lang="ru-RU" dirty="0"/>
              <a:t>принципами: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en" dirty="0">
                <a:hlinkClick r:id="rId2" tooltip="Don’t repeat yourself"/>
              </a:rPr>
              <a:t>DRY</a:t>
            </a:r>
            <a:r>
              <a:rPr lang="en" dirty="0"/>
              <a:t> — «Don’t repeat yourself » — «</a:t>
            </a:r>
            <a:r>
              <a:rPr lang="ru-RU" dirty="0"/>
              <a:t>не повторяй самого себя</a:t>
            </a:r>
            <a:r>
              <a:rPr lang="en-US" dirty="0"/>
              <a:t>» — </a:t>
            </a:r>
            <a:r>
              <a:rPr lang="ru-RU" dirty="0"/>
              <a:t>не допускайте дублирование кода</a:t>
            </a:r>
          </a:p>
          <a:p>
            <a:pPr algn="l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" dirty="0">
                <a:hlinkClick r:id="rId3" tooltip="KISS (принцип)"/>
              </a:rPr>
              <a:t>KISS</a:t>
            </a:r>
            <a:r>
              <a:rPr lang="en" dirty="0"/>
              <a:t> — «Keep it simple, stupid» — «</a:t>
            </a:r>
            <a:r>
              <a:rPr lang="ru-RU" dirty="0"/>
              <a:t>Делай проще, тупица»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ru-RU" sz="2700" dirty="0"/>
              <a:t>реализуйте функциональность </a:t>
            </a:r>
            <a:r>
              <a:rPr lang="ru-RU" sz="2700" b="1" dirty="0"/>
              <a:t>самым простым из доступных способов</a:t>
            </a:r>
          </a:p>
          <a:p>
            <a:pPr algn="l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" dirty="0">
                <a:hlinkClick r:id="rId4" tooltip="YAGNI"/>
              </a:rPr>
              <a:t>YAGNI</a:t>
            </a:r>
            <a:r>
              <a:rPr lang="en" dirty="0"/>
              <a:t> — «You aren't gonna need it»</a:t>
            </a:r>
            <a:r>
              <a:rPr lang="ru-RU" dirty="0"/>
              <a:t> — «Вам это не понадобится»</a:t>
            </a:r>
            <a:endParaRPr lang="en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ru-RU" sz="2700" dirty="0"/>
              <a:t>не реализуйте функциональности больше, чем требуется для текущей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593900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A93D-6A56-D49B-48C0-28255766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</a:t>
            </a:r>
            <a:r>
              <a:rPr lang="ru-RU" dirty="0"/>
              <a:t>и реализация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75E85-B8E4-27AB-7737-7F73419B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47" y="1690688"/>
            <a:ext cx="4883971" cy="296737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В классическом подходе каждая команда (или человек) отвечает за свой слой торта и делает его от начала до конца</a:t>
            </a:r>
          </a:p>
          <a:p>
            <a:pPr>
              <a:lnSpc>
                <a:spcPct val="120000"/>
              </a:lnSpc>
            </a:pPr>
            <a:r>
              <a:rPr lang="ru-RU" dirty="0"/>
              <a:t>В </a:t>
            </a:r>
            <a:r>
              <a:rPr lang="en-US" dirty="0"/>
              <a:t>agile </a:t>
            </a:r>
            <a:r>
              <a:rPr lang="ru-RU" dirty="0"/>
              <a:t>команда отвечает за все слои торта, но делает торт кусочками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пример про Яндекс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26C30-1E39-4336-5FC0-8660C609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709514"/>
            <a:ext cx="6244295" cy="4495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30C522-5891-A395-C1DE-FACB0F9CC2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353" y="4796974"/>
            <a:ext cx="4165226" cy="19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5164C-6146-7E28-59BB-E9D10DC0E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913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Преимущества 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XP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7B7EF4-8E9F-CCAA-5A97-71CD053A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038"/>
            <a:ext cx="10515600" cy="531097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Заказчик получает именно тот продукт, который ему нужен</a:t>
            </a:r>
            <a:r>
              <a:rPr lang="ru-RU" dirty="0"/>
              <a:t>, даже если в начале разработки сам точно не представляет его конечный вид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Новая функциональность может быстро добавляться</a:t>
            </a:r>
            <a:r>
              <a:rPr lang="ru-RU" dirty="0"/>
              <a:t> за счет простого дизайна кода, частого планирования и релизов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Код всегда работает</a:t>
            </a:r>
            <a:r>
              <a:rPr lang="ru-RU" dirty="0"/>
              <a:t> за счет постоянного тестирования и непрерывной интеграции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Команда легко поддерживает код</a:t>
            </a:r>
            <a:r>
              <a:rPr lang="ru-RU" dirty="0"/>
              <a:t>, т.к. он написан по единому стандарту и постоянно рефакторится</a:t>
            </a:r>
          </a:p>
          <a:p>
            <a:pPr algn="l">
              <a:lnSpc>
                <a:spcPct val="12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Быстрый темп разработки</a:t>
            </a:r>
            <a:r>
              <a:rPr lang="ru-RU" dirty="0"/>
              <a:t> за счет парного программирования, отсутствия переработок, присутствия заказчика в команде</a:t>
            </a:r>
          </a:p>
          <a:p>
            <a:pPr algn="l">
              <a:lnSpc>
                <a:spcPct val="12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Высокое качество кода</a:t>
            </a:r>
          </a:p>
          <a:p>
            <a:pPr algn="l">
              <a:lnSpc>
                <a:spcPct val="12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Снижаются риски</a:t>
            </a:r>
            <a:r>
              <a:rPr lang="ru-RU" dirty="0"/>
              <a:t>, связанные с разработкой, т.к. </a:t>
            </a:r>
            <a:r>
              <a:rPr lang="ru-RU" b="1" dirty="0"/>
              <a:t>ответственность</a:t>
            </a:r>
            <a:r>
              <a:rPr lang="ru-RU" dirty="0"/>
              <a:t> за проект </a:t>
            </a:r>
            <a:r>
              <a:rPr lang="ru-RU" b="1" dirty="0"/>
              <a:t>распределяется</a:t>
            </a:r>
            <a:r>
              <a:rPr lang="ru-RU" dirty="0"/>
              <a:t> </a:t>
            </a:r>
            <a:r>
              <a:rPr lang="ru-RU" b="1" dirty="0"/>
              <a:t>равномерно</a:t>
            </a:r>
            <a:r>
              <a:rPr lang="ru-RU" dirty="0"/>
              <a:t> и </a:t>
            </a:r>
            <a:r>
              <a:rPr lang="ru-RU" b="1" dirty="0"/>
              <a:t>уход / приход члена команды не разрушит процесс</a:t>
            </a:r>
          </a:p>
          <a:p>
            <a:pPr algn="l">
              <a:lnSpc>
                <a:spcPct val="12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Затраты на разработку ниже</a:t>
            </a:r>
            <a:r>
              <a:rPr lang="ru-RU" dirty="0"/>
              <a:t>, т.к. команда ориентирована на код, а не на документацию и собрания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501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8DD4B-C591-2B18-1D2C-BA501D79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84548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Недостатки X</a:t>
            </a:r>
            <a:r>
              <a:rPr lang="en-US" dirty="0">
                <a:solidFill>
                  <a:srgbClr val="C00000"/>
                </a:solidFill>
              </a:rPr>
              <a:t>P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7D900C-32D3-73CB-CCEA-6FB86DE2B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614"/>
            <a:ext cx="10515600" cy="5647386"/>
          </a:xfrm>
        </p:spPr>
        <p:txBody>
          <a:bodyPr>
            <a:normAutofit fontScale="62500" lnSpcReduction="20000"/>
          </a:bodyPr>
          <a:lstStyle/>
          <a:p>
            <a:pPr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Успех проекта зависит от </a:t>
            </a:r>
            <a:r>
              <a:rPr lang="ru-RU" b="1" dirty="0"/>
              <a:t>вовлеченности заказчика</a:t>
            </a:r>
            <a:r>
              <a:rPr lang="ru-RU" dirty="0"/>
              <a:t>, которой не всегда просто добиться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Регулярные встречи с программистами дорого обходятся заказчикам</a:t>
            </a:r>
          </a:p>
          <a:p>
            <a:pPr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Трудно предугадать затраты времени / денег </a:t>
            </a:r>
            <a:r>
              <a:rPr lang="ru-RU" dirty="0"/>
              <a:t>на проект, т.к. в начале никто не знает полного списка требований</a:t>
            </a:r>
          </a:p>
          <a:p>
            <a:pPr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Менеджмент не всегда понимает практики и ценности </a:t>
            </a:r>
            <a:r>
              <a:rPr lang="en-US" dirty="0"/>
              <a:t>XP</a:t>
            </a:r>
            <a:r>
              <a:rPr lang="ru-RU" dirty="0"/>
              <a:t>: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и не готов за них переплачивать за парное программирование и </a:t>
            </a:r>
            <a:r>
              <a:rPr lang="en-US" sz="2600" dirty="0"/>
              <a:t>TDD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требует культурных изменений, чтобы не контролировать каждую задачу, передать ответственность команде и т.п.</a:t>
            </a:r>
            <a:endParaRPr lang="ru-RU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Нужны зрелые члены команды, готовые брать на себя ответственность (</a:t>
            </a:r>
            <a:r>
              <a:rPr lang="en-US" dirty="0"/>
              <a:t>«</a:t>
            </a:r>
            <a:r>
              <a:rPr lang="ru-RU" dirty="0"/>
              <a:t>скажите мне что делать</a:t>
            </a:r>
            <a:r>
              <a:rPr lang="en-US" dirty="0"/>
              <a:t>»</a:t>
            </a:r>
            <a:r>
              <a:rPr lang="ru-RU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— на самом деле это не столько проблемы самого </a:t>
            </a:r>
            <a:r>
              <a:rPr lang="en-US" dirty="0"/>
              <a:t>XP, </a:t>
            </a:r>
            <a:r>
              <a:rPr lang="ru-RU" dirty="0"/>
              <a:t>а проблемы того окружения (культуры менеджмента, заказчика) в которое X</a:t>
            </a:r>
            <a:r>
              <a:rPr lang="en-US" dirty="0"/>
              <a:t>P / Agile </a:t>
            </a:r>
            <a:r>
              <a:rPr lang="ru-RU" dirty="0"/>
              <a:t>не вписывается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Объективные ограничения:</a:t>
            </a:r>
          </a:p>
          <a:p>
            <a:pPr>
              <a:lnSpc>
                <a:spcPct val="120000"/>
              </a:lnSpc>
            </a:pPr>
            <a:r>
              <a:rPr lang="ru-RU" dirty="0"/>
              <a:t>Успех </a:t>
            </a:r>
            <a:r>
              <a:rPr lang="en" dirty="0"/>
              <a:t>XP </a:t>
            </a:r>
            <a:r>
              <a:rPr lang="ru-RU" dirty="0"/>
              <a:t>сильно </a:t>
            </a:r>
            <a:r>
              <a:rPr lang="ru-RU" b="1" dirty="0"/>
              <a:t>зависит от уровня программистов</a:t>
            </a:r>
            <a:r>
              <a:rPr lang="ru-RU" dirty="0"/>
              <a:t>, методология хорошо работает только с </a:t>
            </a:r>
            <a:r>
              <a:rPr lang="en-US" dirty="0"/>
              <a:t>middle / </a:t>
            </a:r>
            <a:r>
              <a:rPr lang="en" dirty="0"/>
              <a:t>senior </a:t>
            </a:r>
            <a:r>
              <a:rPr lang="ru-RU" dirty="0"/>
              <a:t>специалистами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Из-за недостатка структуры и документации </a:t>
            </a:r>
            <a:r>
              <a:rPr lang="ru-RU" b="1" dirty="0"/>
              <a:t>не подходит для крупных тяжёлых и очень ответственных проектов</a:t>
            </a:r>
            <a:r>
              <a:rPr lang="ru-RU" dirty="0"/>
              <a:t> типа банковской инфраструктуры или бортового ПО для пассажирских самолётов.</a:t>
            </a:r>
          </a:p>
        </p:txBody>
      </p:sp>
    </p:spTree>
    <p:extLst>
      <p:ext uri="{BB962C8B-B14F-4D97-AF65-F5344CB8AC3E}">
        <p14:creationId xmlns:p14="http://schemas.microsoft.com/office/powerpoint/2010/main" val="3116650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8DB70-7B04-2C12-A714-E7E3C72D1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92" y="365125"/>
            <a:ext cx="10515600" cy="805966"/>
          </a:xfrm>
        </p:spPr>
        <p:txBody>
          <a:bodyPr/>
          <a:lstStyle/>
          <a:p>
            <a:r>
              <a:rPr lang="en-US" dirty="0"/>
              <a:t>XP </a:t>
            </a:r>
            <a:r>
              <a:rPr lang="ru-RU" dirty="0"/>
              <a:t>в реальной практике команд / компаний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04DEDC-2EA1-9400-B4EF-91D4B995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7" y="1171091"/>
            <a:ext cx="11141765" cy="28862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5800" dirty="0"/>
              <a:t>Хотя </a:t>
            </a:r>
            <a:r>
              <a:rPr lang="en-US" sz="5800" dirty="0"/>
              <a:t>XP </a:t>
            </a:r>
            <a:r>
              <a:rPr lang="ru-RU" sz="5800" b="1" dirty="0"/>
              <a:t>как целостная методология используется редко</a:t>
            </a:r>
            <a:r>
              <a:rPr lang="ru-RU" sz="5800" dirty="0"/>
              <a:t>, однако,</a:t>
            </a:r>
            <a:br>
              <a:rPr lang="ru-RU" sz="5800" dirty="0"/>
            </a:br>
            <a:r>
              <a:rPr lang="ru-RU" sz="5800" b="1" dirty="0"/>
              <a:t>отдельные практики</a:t>
            </a:r>
            <a:r>
              <a:rPr lang="ru-RU" sz="5800" dirty="0"/>
              <a:t> из неё </a:t>
            </a:r>
            <a:r>
              <a:rPr lang="ru-RU" sz="5800" b="1" dirty="0"/>
              <a:t>повсеместно распространены</a:t>
            </a:r>
            <a:r>
              <a:rPr lang="ru-RU" sz="5800" dirty="0"/>
              <a:t> и являются уже стандартом де-факто.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5800" dirty="0"/>
              <a:t>Немногие компании рискуют работать по чистому </a:t>
            </a:r>
            <a:r>
              <a:rPr lang="en" sz="5800" dirty="0"/>
              <a:t>XP, </a:t>
            </a:r>
            <a:r>
              <a:rPr lang="ru-RU" sz="5800" dirty="0"/>
              <a:t>но его практики разработки — самые популярные в </a:t>
            </a:r>
            <a:r>
              <a:rPr lang="en" sz="5800" dirty="0"/>
              <a:t>agile </a:t>
            </a:r>
            <a:r>
              <a:rPr lang="ru-RU" sz="5800" dirty="0"/>
              <a:t>проектах. И это весомый довод в пользу их эффективности.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5800" dirty="0"/>
              <a:t>Авторы советуют одну за другой осваивать практики </a:t>
            </a:r>
            <a:r>
              <a:rPr lang="en" sz="5800" dirty="0"/>
              <a:t>XP, </a:t>
            </a:r>
            <a:r>
              <a:rPr lang="ru-RU" sz="5800" dirty="0"/>
              <a:t>параллельно решая проблемы проекта.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5800" dirty="0"/>
              <a:t>Никто не </a:t>
            </a:r>
            <a:r>
              <a:rPr lang="ru-RU" sz="5800" b="1" dirty="0"/>
              <a:t>обязывает внедрять </a:t>
            </a:r>
            <a:r>
              <a:rPr lang="en" sz="5800" b="1" dirty="0"/>
              <a:t>XP </a:t>
            </a:r>
            <a:r>
              <a:rPr lang="ru-RU" sz="5800" b="1" dirty="0"/>
              <a:t>по принципу «все или ничего».</a:t>
            </a:r>
            <a:br>
              <a:rPr lang="ru-RU" sz="5800" b="1" dirty="0"/>
            </a:br>
            <a:r>
              <a:rPr lang="ru-RU" sz="5800" dirty="0"/>
              <a:t>В конце концов, </a:t>
            </a:r>
            <a:r>
              <a:rPr lang="ru-RU" sz="5800" b="1" dirty="0"/>
              <a:t>гибкие методологии должны быть гибкими</a:t>
            </a:r>
            <a:r>
              <a:rPr lang="ru-RU" sz="5800" dirty="0"/>
              <a:t> и в плане применения — </a:t>
            </a:r>
            <a:r>
              <a:rPr lang="ru-RU" sz="5800" b="1" dirty="0"/>
              <a:t>подстраиваться под нужды</a:t>
            </a:r>
            <a:r>
              <a:rPr lang="ru-RU" sz="5800" dirty="0"/>
              <a:t> конкретной команды и проекта.</a:t>
            </a:r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  <p:pic>
        <p:nvPicPr>
          <p:cNvPr id="2050" name="Picture 2" descr="Самые популярные практики разработки в agile компаниях в 2016 г">
            <a:extLst>
              <a:ext uri="{FF2B5EF4-FFF2-40B4-BE49-F238E27FC236}">
                <a16:creationId xmlns:a16="http://schemas.microsoft.com/office/drawing/2014/main" id="{4F3DD4DC-64D8-CDD1-CC6B-058AD1FE4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6238" y="4057320"/>
            <a:ext cx="6856893" cy="280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F8077-6442-8F75-6C8A-7B24E614BDB1}"/>
              </a:ext>
            </a:extLst>
          </p:cNvPr>
          <p:cNvSpPr txBox="1"/>
          <p:nvPr/>
        </p:nvSpPr>
        <p:spPr>
          <a:xfrm>
            <a:off x="882377" y="4863286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Результаты одного из опросов: </a:t>
            </a:r>
            <a:r>
              <a:rPr lang="en-US" dirty="0"/>
              <a:t>«</a:t>
            </a:r>
            <a:r>
              <a:rPr lang="ru-RU" dirty="0"/>
              <a:t>Какие практики вы используете в своей работе?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1102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479033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177" y="10632"/>
            <a:ext cx="9129823" cy="6847368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38" y="482085"/>
            <a:ext cx="5555512" cy="798075"/>
          </a:xfrm>
        </p:spPr>
        <p:txBody>
          <a:bodyPr>
            <a:normAutofit fontScale="90000"/>
          </a:bodyPr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563" y="2099207"/>
            <a:ext cx="5217346" cy="26037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5538006" y="1315484"/>
            <a:ext cx="64750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000" b="1" dirty="0"/>
              <a:t>Долго</a:t>
            </a:r>
            <a:r>
              <a:rPr lang="ru-RU" sz="20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Очень </a:t>
            </a:r>
            <a:r>
              <a:rPr lang="ru-RU" sz="2000" b="1" dirty="0"/>
              <a:t>не любит изменения </a:t>
            </a:r>
            <a:r>
              <a:rPr lang="ru-RU" sz="20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Изменения вносить очень дорого и сложно</a:t>
            </a:r>
          </a:p>
          <a:p>
            <a:pPr marL="742950" lvl="1" indent="-285750">
              <a:buFontTx/>
              <a:buChar char="-"/>
            </a:pPr>
            <a:r>
              <a:rPr lang="ru-RU" sz="2000" i="1" dirty="0"/>
              <a:t>пример с самолётом</a:t>
            </a:r>
          </a:p>
          <a:p>
            <a:pPr marL="742950" lvl="1" indent="-285750">
              <a:buFontTx/>
              <a:buChar char="-"/>
            </a:pPr>
            <a:r>
              <a:rPr lang="ru-RU" sz="2000" i="1" dirty="0"/>
              <a:t>пример с </a:t>
            </a:r>
            <a:r>
              <a:rPr lang="en-US" sz="2000" i="1" dirty="0"/>
              <a:t>NASA</a:t>
            </a:r>
            <a:endParaRPr lang="ru-RU" sz="2000" i="1" dirty="0"/>
          </a:p>
          <a:p>
            <a:pPr marL="285750" indent="-285750">
              <a:buFontTx/>
              <a:buChar char="-"/>
            </a:pPr>
            <a:r>
              <a:rPr lang="ru-RU" sz="2000" dirty="0"/>
              <a:t>Большие </a:t>
            </a:r>
            <a:r>
              <a:rPr lang="ru-RU" sz="20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На выходе можем получить совсем не то, что хотел заказчик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Технологические риски (технология не взлетела)</a:t>
            </a:r>
          </a:p>
          <a:p>
            <a:pPr marL="285750" indent="-285750">
              <a:buFontTx/>
              <a:buChar char="-"/>
            </a:pPr>
            <a:r>
              <a:rPr lang="ru-RU" sz="20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Разработчик закладывает дополнительную стоимость для страховки рисков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C0CD6-E030-0074-E0BC-A028F3651504}"/>
              </a:ext>
            </a:extLst>
          </p:cNvPr>
          <p:cNvSpPr txBox="1"/>
          <p:nvPr/>
        </p:nvSpPr>
        <p:spPr>
          <a:xfrm>
            <a:off x="1285875" y="5521958"/>
            <a:ext cx="3262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Fix-price</a:t>
            </a:r>
            <a:r>
              <a:rPr lang="en-US" sz="2000" dirty="0"/>
              <a:t> vs </a:t>
            </a:r>
            <a:r>
              <a:rPr lang="en-US" sz="2000" b="1" dirty="0"/>
              <a:t>Time &amp; Material</a:t>
            </a:r>
            <a:br>
              <a:rPr lang="ru-RU" sz="2000" b="1" dirty="0"/>
            </a:br>
            <a:r>
              <a:rPr lang="en-US" sz="2000" dirty="0"/>
              <a:t>FP: Presale </a:t>
            </a:r>
            <a:r>
              <a:rPr lang="ru-RU" sz="2000" dirty="0"/>
              <a:t>по полугода</a:t>
            </a:r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88" y="620536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48149" y="444755"/>
            <a:ext cx="30108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снизить риски с помощью итеративной разработки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871B9-4C19-AC9D-3D8B-CDCDE9845830}"/>
              </a:ext>
            </a:extLst>
          </p:cNvPr>
          <p:cNvSpPr txBox="1"/>
          <p:nvPr/>
        </p:nvSpPr>
        <p:spPr>
          <a:xfrm>
            <a:off x="9127174" y="6092937"/>
            <a:ext cx="283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 Price vs Time &amp; Material</a:t>
            </a:r>
            <a:endParaRPr lang="ru-RU" b="1" dirty="0"/>
          </a:p>
          <a:p>
            <a:pPr lvl="1"/>
            <a:r>
              <a:rPr lang="en-US" dirty="0"/>
              <a:t>FP: Presale </a:t>
            </a:r>
            <a:r>
              <a:rPr lang="ru-RU" dirty="0"/>
              <a:t>по полгода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78BD0-0508-C778-A1BD-C5A03344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ПО ≠ строительство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A03F84-A6AC-6856-2557-D3DE473A5FE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930590" cy="4049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Разработка ПО ≠ строительство</a:t>
            </a:r>
            <a:br>
              <a:rPr lang="en-US" dirty="0"/>
            </a:br>
            <a:r>
              <a:rPr lang="ru-RU" dirty="0"/>
              <a:t>Разработка ПО ≠ производство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strike="sngStrike" dirty="0"/>
              <a:t>Диаграммы Ганта</a:t>
            </a:r>
          </a:p>
          <a:p>
            <a:pPr lvl="1">
              <a:lnSpc>
                <a:spcPct val="100000"/>
              </a:lnSpc>
            </a:pPr>
            <a:r>
              <a:rPr lang="ru-RU" strike="sngStrike" dirty="0"/>
              <a:t>Детальные </a:t>
            </a:r>
            <a:r>
              <a:rPr lang="en-US" strike="sngStrike" dirty="0"/>
              <a:t>Roadmap </a:t>
            </a:r>
            <a:r>
              <a:rPr lang="ru-RU" strike="sngStrike" dirty="0"/>
              <a:t>со сроками</a:t>
            </a:r>
          </a:p>
          <a:p>
            <a:pPr lvl="1">
              <a:lnSpc>
                <a:spcPct val="100000"/>
              </a:lnSpc>
            </a:pPr>
            <a:r>
              <a:rPr lang="ru-RU" strike="sngStrike" dirty="0"/>
              <a:t>детальные календарные планы</a:t>
            </a:r>
          </a:p>
          <a:p>
            <a:pPr>
              <a:lnSpc>
                <a:spcPct val="100000"/>
              </a:lnSpc>
            </a:pPr>
            <a:r>
              <a:rPr lang="ru-RU" dirty="0"/>
              <a:t>Разработка ПО = </a:t>
            </a:r>
            <a:r>
              <a:rPr lang="en-US" dirty="0"/>
              <a:t>R&amp;D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/>
              <a:t>Много неопределённости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Параллель с проектированием двигателя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C3F756-8050-29EA-FE26-083CE7A7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8665" y="3429000"/>
            <a:ext cx="4831184" cy="2598234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987506C-6AFA-9FA4-8429-FE589341E47B}"/>
              </a:ext>
            </a:extLst>
          </p:cNvPr>
          <p:cNvGrpSpPr/>
          <p:nvPr/>
        </p:nvGrpSpPr>
        <p:grpSpPr>
          <a:xfrm>
            <a:off x="7230890" y="3017722"/>
            <a:ext cx="4479480" cy="3660120"/>
            <a:chOff x="7230890" y="3017722"/>
            <a:chExt cx="4479480" cy="36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14:cNvPr>
                <p14:cNvContentPartPr/>
                <p14:nvPr/>
              </p14:nvContentPartPr>
              <p14:xfrm>
                <a:off x="7749290" y="3017722"/>
                <a:ext cx="3961080" cy="36601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0650" y="3008722"/>
                  <a:ext cx="3978720" cy="36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14:cNvPr>
                <p14:cNvContentPartPr/>
                <p14:nvPr/>
              </p14:nvContentPartPr>
              <p14:xfrm>
                <a:off x="7230890" y="3105202"/>
                <a:ext cx="4475160" cy="3373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2250" y="3096562"/>
                  <a:ext cx="4492800" cy="339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99539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10045</TotalTime>
  <Words>6200</Words>
  <Application>Microsoft Macintosh PowerPoint</Application>
  <PresentationFormat>Широкоэкранный</PresentationFormat>
  <Paragraphs>556</Paragraphs>
  <Slides>56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Helvetica-Light</vt:lpstr>
      <vt:lpstr>Roboto</vt:lpstr>
      <vt:lpstr>system-ui</vt:lpstr>
      <vt:lpstr>Trebuchet MS</vt:lpstr>
      <vt:lpstr>Wingdings</vt:lpstr>
      <vt:lpstr>Тема Office</vt:lpstr>
      <vt:lpstr>Экстремальное программирование</vt:lpstr>
      <vt:lpstr>Валерий Студенников // обо мне</vt:lpstr>
      <vt:lpstr>Цель курса</vt:lpstr>
      <vt:lpstr>Почему XP?</vt:lpstr>
      <vt:lpstr>Extreme Programming </vt:lpstr>
      <vt:lpstr>Как разработчики разрабатывают ПО?</vt:lpstr>
      <vt:lpstr>Водопадные процессы</vt:lpstr>
      <vt:lpstr>Презентация PowerPoint</vt:lpstr>
      <vt:lpstr>Разработка ПО ≠ строительство</vt:lpstr>
      <vt:lpstr>Agile-манифест разработки ПО</vt:lpstr>
      <vt:lpstr>Принципы Agile</vt:lpstr>
      <vt:lpstr>’’</vt:lpstr>
      <vt:lpstr>Презентация PowerPoint</vt:lpstr>
      <vt:lpstr>Ценности XP: общение</vt:lpstr>
      <vt:lpstr>Ценности XP: простота</vt:lpstr>
      <vt:lpstr>Ценности XP: обратная связь</vt:lpstr>
      <vt:lpstr>Ценности XP: смелость</vt:lpstr>
      <vt:lpstr>Ценности XP: уважение</vt:lpstr>
      <vt:lpstr>Ценности XP: другие</vt:lpstr>
      <vt:lpstr>Принципы XP: человечность</vt:lpstr>
      <vt:lpstr>Принципы XP: экономика</vt:lpstr>
      <vt:lpstr>Принципы XP: Взаимная выгода (win-win)</vt:lpstr>
      <vt:lpstr>Принципы XP: Непрерывное улучшение</vt:lpstr>
      <vt:lpstr>Принципы XP: Разнообразие</vt:lpstr>
      <vt:lpstr>Принципы XP: Обдумывание</vt:lpstr>
      <vt:lpstr>Принципы XP: Течение (flow)</vt:lpstr>
      <vt:lpstr>Принципы XP: из проблемы — в возможность</vt:lpstr>
      <vt:lpstr>Принципы XP: Избыточность</vt:lpstr>
      <vt:lpstr>Принципы XP: Приветствуем неудачи (Fail fast)</vt:lpstr>
      <vt:lpstr>Принципы XP: Качество</vt:lpstr>
      <vt:lpstr>Принципы XP: Маленькими шажками (Baby steps)</vt:lpstr>
      <vt:lpstr>Принципы XP: Ответственность</vt:lpstr>
      <vt:lpstr>Суть XP</vt:lpstr>
      <vt:lpstr>Основные практики XP</vt:lpstr>
      <vt:lpstr>Основные практики XP</vt:lpstr>
      <vt:lpstr>Основные практики XP</vt:lpstr>
      <vt:lpstr>Вторичные практики XP</vt:lpstr>
      <vt:lpstr>Вторичные практики XP</vt:lpstr>
      <vt:lpstr>Вторичные практики XP</vt:lpstr>
      <vt:lpstr>Bus factor</vt:lpstr>
      <vt:lpstr>Практика XP: парное программирование</vt:lpstr>
      <vt:lpstr>Парное программирование: «Ведущий и штурман»</vt:lpstr>
      <vt:lpstr>Парное программирование: Возможные проблемы</vt:lpstr>
      <vt:lpstr>Практика XP: пользовательские истории</vt:lpstr>
      <vt:lpstr>Хорошие / плохие примеры user story</vt:lpstr>
      <vt:lpstr>User Story: объединение, разбиение</vt:lpstr>
      <vt:lpstr>Практика XP: Игра в планирование</vt:lpstr>
      <vt:lpstr>Практика XP: Определение готовности Definition of Done</vt:lpstr>
      <vt:lpstr>Разработка через тестирование: Test-Driven development</vt:lpstr>
      <vt:lpstr>Test-Driven Development</vt:lpstr>
      <vt:lpstr>Преимущества TDD</vt:lpstr>
      <vt:lpstr>Практика XP: простой дизайн</vt:lpstr>
      <vt:lpstr>Agile и реализация сложных систем</vt:lpstr>
      <vt:lpstr>Преимущества XP</vt:lpstr>
      <vt:lpstr>Недостатки XP</vt:lpstr>
      <vt:lpstr>XP в реальной практике команд / компаний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</dc:title>
  <dc:creator>Валерий Студенников</dc:creator>
  <cp:lastModifiedBy>Валерий Студенников</cp:lastModifiedBy>
  <cp:revision>35</cp:revision>
  <dcterms:created xsi:type="dcterms:W3CDTF">2023-07-04T16:05:09Z</dcterms:created>
  <dcterms:modified xsi:type="dcterms:W3CDTF">2023-09-05T09:20:54Z</dcterms:modified>
</cp:coreProperties>
</file>